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0"/>
  </p:notesMasterIdLst>
  <p:sldIdLst>
    <p:sldId id="285" r:id="rId5"/>
    <p:sldId id="300" r:id="rId6"/>
    <p:sldId id="286" r:id="rId7"/>
    <p:sldId id="299" r:id="rId8"/>
    <p:sldId id="302" r:id="rId9"/>
    <p:sldId id="290" r:id="rId10"/>
    <p:sldId id="292" r:id="rId11"/>
    <p:sldId id="282" r:id="rId12"/>
    <p:sldId id="283" r:id="rId13"/>
    <p:sldId id="303" r:id="rId14"/>
    <p:sldId id="304" r:id="rId15"/>
    <p:sldId id="294" r:id="rId16"/>
    <p:sldId id="287" r:id="rId17"/>
    <p:sldId id="291" r:id="rId18"/>
    <p:sldId id="288" r:id="rId19"/>
    <p:sldId id="306" r:id="rId20"/>
    <p:sldId id="305" r:id="rId21"/>
    <p:sldId id="284" r:id="rId22"/>
    <p:sldId id="307" r:id="rId23"/>
    <p:sldId id="308" r:id="rId24"/>
    <p:sldId id="309" r:id="rId25"/>
    <p:sldId id="310" r:id="rId26"/>
    <p:sldId id="311" r:id="rId27"/>
    <p:sldId id="312" r:id="rId28"/>
    <p:sldId id="313" r:id="rId29"/>
    <p:sldId id="314" r:id="rId30"/>
    <p:sldId id="316" r:id="rId31"/>
    <p:sldId id="315" r:id="rId32"/>
    <p:sldId id="317" r:id="rId33"/>
    <p:sldId id="318" r:id="rId34"/>
    <p:sldId id="319" r:id="rId35"/>
    <p:sldId id="320" r:id="rId36"/>
    <p:sldId id="321" r:id="rId37"/>
    <p:sldId id="322" r:id="rId38"/>
    <p:sldId id="323" r:id="rId39"/>
    <p:sldId id="324" r:id="rId40"/>
    <p:sldId id="325" r:id="rId41"/>
    <p:sldId id="326" r:id="rId42"/>
    <p:sldId id="327" r:id="rId43"/>
    <p:sldId id="329" r:id="rId44"/>
    <p:sldId id="330" r:id="rId45"/>
    <p:sldId id="331" r:id="rId46"/>
    <p:sldId id="332" r:id="rId47"/>
    <p:sldId id="333" r:id="rId48"/>
    <p:sldId id="334" r:id="rId49"/>
    <p:sldId id="335" r:id="rId50"/>
    <p:sldId id="336" r:id="rId51"/>
    <p:sldId id="337" r:id="rId52"/>
    <p:sldId id="338" r:id="rId53"/>
    <p:sldId id="339" r:id="rId54"/>
    <p:sldId id="256" r:id="rId55"/>
    <p:sldId id="340" r:id="rId56"/>
    <p:sldId id="341" r:id="rId57"/>
    <p:sldId id="342" r:id="rId58"/>
    <p:sldId id="343" r:id="rId59"/>
    <p:sldId id="344" r:id="rId60"/>
    <p:sldId id="345" r:id="rId61"/>
    <p:sldId id="346" r:id="rId62"/>
    <p:sldId id="347" r:id="rId63"/>
    <p:sldId id="348" r:id="rId64"/>
    <p:sldId id="349" r:id="rId65"/>
    <p:sldId id="350" r:id="rId66"/>
    <p:sldId id="351" r:id="rId67"/>
    <p:sldId id="270" r:id="rId68"/>
    <p:sldId id="27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EC"/>
    <a:srgbClr val="030917"/>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226" autoAdjust="0"/>
  </p:normalViewPr>
  <p:slideViewPr>
    <p:cSldViewPr snapToGrid="0">
      <p:cViewPr varScale="1">
        <p:scale>
          <a:sx n="82" d="100"/>
          <a:sy n="82" d="100"/>
        </p:scale>
        <p:origin x="4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06/12/2023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dirty="0"/>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1</a:t>
            </a:fld>
            <a:endParaRPr lang="en-GB" dirty="0"/>
          </a:p>
        </p:txBody>
      </p:sp>
    </p:spTree>
    <p:extLst>
      <p:ext uri="{BB962C8B-B14F-4D97-AF65-F5344CB8AC3E}">
        <p14:creationId xmlns:p14="http://schemas.microsoft.com/office/powerpoint/2010/main" val="10540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6</a:t>
            </a:fld>
            <a:endParaRPr lang="en-GB"/>
          </a:p>
        </p:txBody>
      </p:sp>
    </p:spTree>
    <p:extLst>
      <p:ext uri="{BB962C8B-B14F-4D97-AF65-F5344CB8AC3E}">
        <p14:creationId xmlns:p14="http://schemas.microsoft.com/office/powerpoint/2010/main" val="348859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11</a:t>
            </a:fld>
            <a:endParaRPr lang="en-GB"/>
          </a:p>
        </p:txBody>
      </p:sp>
    </p:spTree>
    <p:extLst>
      <p:ext uri="{BB962C8B-B14F-4D97-AF65-F5344CB8AC3E}">
        <p14:creationId xmlns:p14="http://schemas.microsoft.com/office/powerpoint/2010/main" val="318674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37</a:t>
            </a:fld>
            <a:endParaRPr lang="en-GB"/>
          </a:p>
        </p:txBody>
      </p:sp>
    </p:spTree>
    <p:extLst>
      <p:ext uri="{BB962C8B-B14F-4D97-AF65-F5344CB8AC3E}">
        <p14:creationId xmlns:p14="http://schemas.microsoft.com/office/powerpoint/2010/main" val="309416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41476EC-37EB-4AAB-B35A-28AF112322A8}" type="slidenum">
              <a:rPr lang="en-GB" smtClean="0"/>
              <a:t>41</a:t>
            </a:fld>
            <a:endParaRPr lang="en-GB"/>
          </a:p>
        </p:txBody>
      </p:sp>
    </p:spTree>
    <p:extLst>
      <p:ext uri="{BB962C8B-B14F-4D97-AF65-F5344CB8AC3E}">
        <p14:creationId xmlns:p14="http://schemas.microsoft.com/office/powerpoint/2010/main" val="309416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1476EC-37EB-4AAB-B35A-28AF112322A8}" type="slidenum">
              <a:rPr lang="en-GB" smtClean="0"/>
              <a:t>54</a:t>
            </a:fld>
            <a:endParaRPr lang="en-GB"/>
          </a:p>
        </p:txBody>
      </p:sp>
    </p:spTree>
    <p:extLst>
      <p:ext uri="{BB962C8B-B14F-4D97-AF65-F5344CB8AC3E}">
        <p14:creationId xmlns:p14="http://schemas.microsoft.com/office/powerpoint/2010/main" val="2972577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Tree>
    <p:extLst>
      <p:ext uri="{BB962C8B-B14F-4D97-AF65-F5344CB8AC3E}">
        <p14:creationId xmlns:p14="http://schemas.microsoft.com/office/powerpoint/2010/main" val="1321952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a:t>CLICK TO EDIT MASTER TITLE STYLE</a:t>
            </a:r>
            <a:endParaRPr lang="hi-IN"/>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a:solidFill>
                  <a:schemeClr val="tx2"/>
                </a:solidFill>
                <a:ea typeface="MS PGothic" pitchFamily="34" charset="-128"/>
                <a:cs typeface="Arial" panose="020B0604020202020204" pitchFamily="34" charset="0"/>
              </a:rPr>
              <a:t>Thiru Vi Ka Industrial Estate</a:t>
            </a:r>
          </a:p>
          <a:p>
            <a:pPr>
              <a:tabLst>
                <a:tab pos="457200" algn="l"/>
              </a:tabLst>
              <a:defRPr/>
            </a:pPr>
            <a:r>
              <a:rPr lang="en-US" sz="1400" dirty="0">
                <a:solidFill>
                  <a:schemeClr val="tx2"/>
                </a:solidFill>
                <a:ea typeface="MS PGothic" pitchFamily="34" charset="-128"/>
                <a:cs typeface="Arial" panose="020B0604020202020204" pitchFamily="34" charset="0"/>
              </a:rPr>
              <a:t>Ekkaduthangal,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2DC71-6C0B-5B28-9575-C61090C2F198}"/>
              </a:ext>
            </a:extLst>
          </p:cNvPr>
          <p:cNvSpPr>
            <a:spLocks noGrp="1"/>
          </p:cNvSpPr>
          <p:nvPr>
            <p:ph type="dt" sz="half" idx="10"/>
          </p:nvPr>
        </p:nvSpPr>
        <p:spPr/>
        <p:txBody>
          <a:bodyPr/>
          <a:lstStyle/>
          <a:p>
            <a:fld id="{B731314C-7B62-4AA1-9A68-F168B3AA7C76}" type="datetimeFigureOut">
              <a:rPr lang="en-IN" smtClean="0"/>
              <a:t>06-12-2023</a:t>
            </a:fld>
            <a:endParaRPr lang="en-IN"/>
          </a:p>
        </p:txBody>
      </p:sp>
      <p:sp>
        <p:nvSpPr>
          <p:cNvPr id="3" name="Footer Placeholder 2">
            <a:extLst>
              <a:ext uri="{FF2B5EF4-FFF2-40B4-BE49-F238E27FC236}">
                <a16:creationId xmlns:a16="http://schemas.microsoft.com/office/drawing/2014/main" id="{24510B77-7780-FE9E-EAA0-F1B4AD6BCA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DDDD3A-9C4A-0C4D-01B2-2E15A09FE614}"/>
              </a:ext>
            </a:extLst>
          </p:cNvPr>
          <p:cNvSpPr>
            <a:spLocks noGrp="1"/>
          </p:cNvSpPr>
          <p:nvPr>
            <p:ph type="sldNum" sz="quarter" idx="12"/>
          </p:nvPr>
        </p:nvSpPr>
        <p:spPr/>
        <p:txBody>
          <a:bodyPr/>
          <a:lstStyle/>
          <a:p>
            <a:fld id="{EDE6C6C1-8812-4F8A-9E28-3E41C8260A97}" type="slidenum">
              <a:rPr lang="en-IN" smtClean="0"/>
              <a:t>‹#›</a:t>
            </a:fld>
            <a:endParaRPr lang="en-IN"/>
          </a:p>
        </p:txBody>
      </p:sp>
    </p:spTree>
    <p:extLst>
      <p:ext uri="{BB962C8B-B14F-4D97-AF65-F5344CB8AC3E}">
        <p14:creationId xmlns:p14="http://schemas.microsoft.com/office/powerpoint/2010/main" val="57504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06/12/2023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dirty="0"/>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 id="2147483667"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cashfree.com/payment-gateway-india/?utm_source=blog&amp;utm_medium=organic&amp;utm_campaign=what_is_a_payment_gateway_india_blog"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cashfree.com/blog/third-party-payment-processor/?utm_source=blog&amp;utm_medium=organic&amp;utm_campaign=what_is_a_payment_gateway_india_blo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p:txBody>
          <a:bodyPr/>
          <a:lstStyle/>
          <a:p>
            <a:endParaRPr lang="en-GB" dirty="0"/>
          </a:p>
        </p:txBody>
      </p:sp>
      <p:sp>
        <p:nvSpPr>
          <p:cNvPr id="2" name="Title 1"/>
          <p:cNvSpPr>
            <a:spLocks noGrp="1"/>
          </p:cNvSpPr>
          <p:nvPr>
            <p:ph type="title"/>
          </p:nvPr>
        </p:nvSpPr>
        <p:spPr>
          <a:xfrm>
            <a:off x="8754894" y="1049868"/>
            <a:ext cx="3134766" cy="1682044"/>
          </a:xfrm>
        </p:spPr>
        <p:txBody>
          <a:bodyPr>
            <a:normAutofit/>
          </a:bodyPr>
          <a:lstStyle/>
          <a:p>
            <a:r>
              <a:rPr lang="en-GB" dirty="0"/>
              <a:t>Overview of Banking Systems</a:t>
            </a:r>
          </a:p>
        </p:txBody>
      </p:sp>
      <p:sp>
        <p:nvSpPr>
          <p:cNvPr id="5" name="Text Placeholder 4"/>
          <p:cNvSpPr>
            <a:spLocks noGrp="1"/>
          </p:cNvSpPr>
          <p:nvPr>
            <p:ph type="body" sz="quarter" idx="12"/>
          </p:nvPr>
        </p:nvSpPr>
        <p:spPr/>
        <p:txBody>
          <a:bodyPr/>
          <a:lstStyle/>
          <a:p>
            <a:r>
              <a:rPr lang="en-GB" dirty="0"/>
              <a:t>05-12-2023</a:t>
            </a:r>
          </a:p>
        </p:txBody>
      </p:sp>
      <p:sp>
        <p:nvSpPr>
          <p:cNvPr id="6" name="Text Placeholder 5"/>
          <p:cNvSpPr>
            <a:spLocks noGrp="1"/>
          </p:cNvSpPr>
          <p:nvPr>
            <p:ph type="body" sz="quarter" idx="13"/>
          </p:nvPr>
        </p:nvSpPr>
        <p:spPr>
          <a:xfrm>
            <a:off x="8064230" y="2731913"/>
            <a:ext cx="4046490" cy="4693593"/>
          </a:xfrm>
        </p:spPr>
        <p:txBody>
          <a:bodyPr/>
          <a:lstStyle/>
          <a:p>
            <a:pPr>
              <a:lnSpc>
                <a:spcPct val="100000"/>
              </a:lnSpc>
            </a:pPr>
            <a:r>
              <a:rPr lang="en-GB" sz="2400" b="1" dirty="0"/>
              <a:t>Presented by : –</a:t>
            </a:r>
          </a:p>
          <a:p>
            <a:pPr>
              <a:lnSpc>
                <a:spcPct val="100000"/>
              </a:lnSpc>
            </a:pPr>
            <a:r>
              <a:rPr lang="en-GB" sz="2400" b="1" dirty="0"/>
              <a:t>1. Sanket                6. Tanishq </a:t>
            </a:r>
          </a:p>
          <a:p>
            <a:pPr>
              <a:lnSpc>
                <a:spcPct val="100000"/>
              </a:lnSpc>
            </a:pPr>
            <a:r>
              <a:rPr lang="en-GB" sz="2400" b="1" dirty="0"/>
              <a:t>2. Thejaswini         7. Sujan</a:t>
            </a:r>
          </a:p>
          <a:p>
            <a:pPr>
              <a:lnSpc>
                <a:spcPct val="100000"/>
              </a:lnSpc>
            </a:pPr>
            <a:r>
              <a:rPr lang="en-GB" sz="2400" b="1" dirty="0"/>
              <a:t>3. Susan                 8. Mis ab </a:t>
            </a:r>
          </a:p>
          <a:p>
            <a:pPr>
              <a:lnSpc>
                <a:spcPct val="100000"/>
              </a:lnSpc>
            </a:pPr>
            <a:r>
              <a:rPr lang="en-GB" sz="2400" b="1" dirty="0"/>
              <a:t>4. Venkatesh          9. Simran</a:t>
            </a:r>
          </a:p>
          <a:p>
            <a:pPr>
              <a:lnSpc>
                <a:spcPct val="100000"/>
              </a:lnSpc>
            </a:pPr>
            <a:r>
              <a:rPr lang="en-GB" sz="2400" b="1" dirty="0"/>
              <a:t>5. </a:t>
            </a:r>
            <a:r>
              <a:rPr lang="en-GB" sz="2400" b="1" dirty="0" err="1"/>
              <a:t>Ajaykrishna</a:t>
            </a:r>
            <a:r>
              <a:rPr lang="en-GB" sz="2400" b="1" dirty="0"/>
              <a:t>  10. Prathamesh</a:t>
            </a:r>
          </a:p>
          <a:p>
            <a:pPr>
              <a:lnSpc>
                <a:spcPct val="100000"/>
              </a:lnSpc>
            </a:pPr>
            <a:endParaRPr lang="en-GB" dirty="0"/>
          </a:p>
          <a:p>
            <a:pPr>
              <a:lnSpc>
                <a:spcPct val="100000"/>
              </a:lnSpc>
            </a:pPr>
            <a:r>
              <a:rPr lang="en-GB" dirty="0"/>
              <a:t>                                             </a:t>
            </a:r>
          </a:p>
          <a:p>
            <a:pPr>
              <a:lnSpc>
                <a:spcPct val="100000"/>
              </a:lnSpc>
            </a:pPr>
            <a:endParaRPr lang="en-GB" dirty="0"/>
          </a:p>
          <a:p>
            <a:pPr>
              <a:lnSpc>
                <a:spcPct val="100000"/>
              </a:lnSpc>
            </a:pPr>
            <a:endParaRPr lang="en-GB" dirty="0"/>
          </a:p>
        </p:txBody>
      </p:sp>
    </p:spTree>
    <p:extLst>
      <p:ext uri="{BB962C8B-B14F-4D97-AF65-F5344CB8AC3E}">
        <p14:creationId xmlns:p14="http://schemas.microsoft.com/office/powerpoint/2010/main" val="313638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0C16E49-A97B-C2D2-A286-CF816F8644A3}"/>
              </a:ext>
            </a:extLst>
          </p:cNvPr>
          <p:cNvGraphicFramePr>
            <a:graphicFrameLocks noGrp="1"/>
          </p:cNvGraphicFramePr>
          <p:nvPr>
            <p:ph idx="1"/>
            <p:extLst>
              <p:ext uri="{D42A27DB-BD31-4B8C-83A1-F6EECF244321}">
                <p14:modId xmlns:p14="http://schemas.microsoft.com/office/powerpoint/2010/main" val="3491926486"/>
              </p:ext>
            </p:extLst>
          </p:nvPr>
        </p:nvGraphicFramePr>
        <p:xfrm>
          <a:off x="533401" y="1265129"/>
          <a:ext cx="11018838" cy="5185773"/>
        </p:xfrm>
        <a:graphic>
          <a:graphicData uri="http://schemas.openxmlformats.org/drawingml/2006/table">
            <a:tbl>
              <a:tblPr firstRow="1" bandRow="1">
                <a:tableStyleId>{F5AB1C69-6EDB-4FF4-983F-18BD219EF322}</a:tableStyleId>
              </a:tblPr>
              <a:tblGrid>
                <a:gridCol w="5509419">
                  <a:extLst>
                    <a:ext uri="{9D8B030D-6E8A-4147-A177-3AD203B41FA5}">
                      <a16:colId xmlns:a16="http://schemas.microsoft.com/office/drawing/2014/main" val="1247999716"/>
                    </a:ext>
                  </a:extLst>
                </a:gridCol>
                <a:gridCol w="5509419">
                  <a:extLst>
                    <a:ext uri="{9D8B030D-6E8A-4147-A177-3AD203B41FA5}">
                      <a16:colId xmlns:a16="http://schemas.microsoft.com/office/drawing/2014/main" val="2097175315"/>
                    </a:ext>
                  </a:extLst>
                </a:gridCol>
              </a:tblGrid>
              <a:tr h="581393">
                <a:tc>
                  <a:txBody>
                    <a:bodyPr/>
                    <a:lstStyle/>
                    <a:p>
                      <a:pPr algn="ctr"/>
                      <a:r>
                        <a:rPr lang="en-US" sz="2800" b="1" dirty="0"/>
                        <a:t>Co-operative Banks</a:t>
                      </a:r>
                      <a:endParaRPr lang="en-IN" sz="2800" b="1" dirty="0"/>
                    </a:p>
                  </a:txBody>
                  <a:tcPr anchor="ctr"/>
                </a:tc>
                <a:tc>
                  <a:txBody>
                    <a:bodyPr/>
                    <a:lstStyle/>
                    <a:p>
                      <a:pPr algn="ctr"/>
                      <a:r>
                        <a:rPr lang="en-US" sz="2800" b="1" dirty="0"/>
                        <a:t>Non-Cooperative Banks</a:t>
                      </a:r>
                      <a:endParaRPr lang="en-IN" sz="2800" b="1" dirty="0"/>
                    </a:p>
                  </a:txBody>
                  <a:tcPr anchor="ctr"/>
                </a:tc>
                <a:extLst>
                  <a:ext uri="{0D108BD9-81ED-4DB2-BD59-A6C34878D82A}">
                    <a16:rowId xmlns:a16="http://schemas.microsoft.com/office/drawing/2014/main" val="1519336335"/>
                  </a:ext>
                </a:extLst>
              </a:tr>
              <a:tr h="1199439">
                <a:tc>
                  <a:txBody>
                    <a:bodyPr/>
                    <a:lstStyle/>
                    <a:p>
                      <a:pPr algn="l"/>
                      <a:r>
                        <a:rPr lang="en-US" sz="2400" dirty="0"/>
                        <a:t>Owned and operated by the members (Customers), usually to a particular community.</a:t>
                      </a:r>
                      <a:endParaRPr lang="en-IN"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Not Owned and operated by the members (Customers), of the bank</a:t>
                      </a:r>
                      <a:endParaRPr lang="en-IN" sz="2400" dirty="0"/>
                    </a:p>
                  </a:txBody>
                  <a:tcPr anchor="ctr"/>
                </a:tc>
                <a:extLst>
                  <a:ext uri="{0D108BD9-81ED-4DB2-BD59-A6C34878D82A}">
                    <a16:rowId xmlns:a16="http://schemas.microsoft.com/office/drawing/2014/main" val="3499450784"/>
                  </a:ext>
                </a:extLst>
              </a:tr>
              <a:tr h="581393">
                <a:tc>
                  <a:txBody>
                    <a:bodyPr/>
                    <a:lstStyle/>
                    <a:p>
                      <a:pPr algn="l"/>
                      <a:r>
                        <a:rPr lang="en-US" sz="2400" dirty="0"/>
                        <a:t>Democratic</a:t>
                      </a:r>
                      <a:endParaRPr lang="en-IN" sz="2400" dirty="0"/>
                    </a:p>
                  </a:txBody>
                  <a:tcPr anchor="ctr"/>
                </a:tc>
                <a:tc>
                  <a:txBody>
                    <a:bodyPr/>
                    <a:lstStyle/>
                    <a:p>
                      <a:pPr algn="l"/>
                      <a:r>
                        <a:rPr lang="en-US" sz="2400" dirty="0"/>
                        <a:t>Hierarchical</a:t>
                      </a:r>
                      <a:endParaRPr lang="en-IN" sz="2400" dirty="0"/>
                    </a:p>
                  </a:txBody>
                  <a:tcPr anchor="ctr"/>
                </a:tc>
                <a:extLst>
                  <a:ext uri="{0D108BD9-81ED-4DB2-BD59-A6C34878D82A}">
                    <a16:rowId xmlns:a16="http://schemas.microsoft.com/office/drawing/2014/main" val="2347491439"/>
                  </a:ext>
                </a:extLst>
              </a:tr>
              <a:tr h="581393">
                <a:tc>
                  <a:txBody>
                    <a:bodyPr/>
                    <a:lstStyle/>
                    <a:p>
                      <a:pPr algn="l"/>
                      <a:r>
                        <a:rPr lang="en-US" sz="2400" dirty="0"/>
                        <a:t>Focus: Customer service</a:t>
                      </a:r>
                      <a:endParaRPr lang="en-IN" sz="2400" dirty="0"/>
                    </a:p>
                  </a:txBody>
                  <a:tcPr anchor="ctr"/>
                </a:tc>
                <a:tc>
                  <a:txBody>
                    <a:bodyPr/>
                    <a:lstStyle/>
                    <a:p>
                      <a:pPr algn="l"/>
                      <a:r>
                        <a:rPr lang="en-US" sz="2400" dirty="0"/>
                        <a:t>Focus: Profit</a:t>
                      </a:r>
                      <a:endParaRPr lang="en-IN" sz="2400" dirty="0"/>
                    </a:p>
                  </a:txBody>
                  <a:tcPr anchor="ctr"/>
                </a:tc>
                <a:extLst>
                  <a:ext uri="{0D108BD9-81ED-4DB2-BD59-A6C34878D82A}">
                    <a16:rowId xmlns:a16="http://schemas.microsoft.com/office/drawing/2014/main" val="2108055169"/>
                  </a:ext>
                </a:extLst>
              </a:tr>
              <a:tr h="581393">
                <a:tc>
                  <a:txBody>
                    <a:bodyPr/>
                    <a:lstStyle/>
                    <a:p>
                      <a:pPr algn="l"/>
                      <a:r>
                        <a:rPr lang="en-US" sz="2400" dirty="0"/>
                        <a:t>Narrow range of products and services</a:t>
                      </a:r>
                      <a:endParaRPr lang="en-IN" sz="2400" dirty="0"/>
                    </a:p>
                  </a:txBody>
                  <a:tcPr anchor="ctr"/>
                </a:tc>
                <a:tc>
                  <a:txBody>
                    <a:bodyPr/>
                    <a:lstStyle/>
                    <a:p>
                      <a:pPr algn="l"/>
                      <a:r>
                        <a:rPr lang="en-US" sz="2400" dirty="0"/>
                        <a:t>Wide range of products and services</a:t>
                      </a:r>
                      <a:endParaRPr lang="en-IN" sz="2400" dirty="0"/>
                    </a:p>
                  </a:txBody>
                  <a:tcPr anchor="ctr"/>
                </a:tc>
                <a:extLst>
                  <a:ext uri="{0D108BD9-81ED-4DB2-BD59-A6C34878D82A}">
                    <a16:rowId xmlns:a16="http://schemas.microsoft.com/office/drawing/2014/main" val="326328190"/>
                  </a:ext>
                </a:extLst>
              </a:tr>
              <a:tr h="830381">
                <a:tc>
                  <a:txBody>
                    <a:bodyPr/>
                    <a:lstStyle/>
                    <a:p>
                      <a:pPr algn="l"/>
                      <a:r>
                        <a:rPr lang="en-US" sz="2400" dirty="0"/>
                        <a:t>Lower fees and more competitive Interest rates</a:t>
                      </a:r>
                      <a:endParaRPr lang="en-IN"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Higher fees and competitive Interest rates</a:t>
                      </a:r>
                      <a:endParaRPr lang="en-IN" sz="2400" dirty="0"/>
                    </a:p>
                  </a:txBody>
                  <a:tcPr anchor="ctr"/>
                </a:tc>
                <a:extLst>
                  <a:ext uri="{0D108BD9-81ED-4DB2-BD59-A6C34878D82A}">
                    <a16:rowId xmlns:a16="http://schemas.microsoft.com/office/drawing/2014/main" val="1813701130"/>
                  </a:ext>
                </a:extLst>
              </a:tr>
              <a:tr h="830381">
                <a:tc>
                  <a:txBody>
                    <a:bodyPr/>
                    <a:lstStyle/>
                    <a:p>
                      <a:pPr algn="l"/>
                      <a:r>
                        <a:rPr lang="en-US" sz="2400" dirty="0"/>
                        <a:t>Baroda city Cooperative bank, Saraswat cooperative bank.</a:t>
                      </a:r>
                      <a:endParaRPr lang="en-IN" sz="24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Citi Bank, HSBC, SBI</a:t>
                      </a:r>
                      <a:endParaRPr lang="en-IN" sz="2400" dirty="0"/>
                    </a:p>
                  </a:txBody>
                  <a:tcPr anchor="ctr"/>
                </a:tc>
                <a:extLst>
                  <a:ext uri="{0D108BD9-81ED-4DB2-BD59-A6C34878D82A}">
                    <a16:rowId xmlns:a16="http://schemas.microsoft.com/office/drawing/2014/main" val="3083636524"/>
                  </a:ext>
                </a:extLst>
              </a:tr>
            </a:tbl>
          </a:graphicData>
        </a:graphic>
      </p:graphicFrame>
      <p:sp>
        <p:nvSpPr>
          <p:cNvPr id="3" name="Title 2">
            <a:extLst>
              <a:ext uri="{FF2B5EF4-FFF2-40B4-BE49-F238E27FC236}">
                <a16:creationId xmlns:a16="http://schemas.microsoft.com/office/drawing/2014/main" id="{F067068C-00EA-1AD2-D293-AD32FDB900AC}"/>
              </a:ext>
            </a:extLst>
          </p:cNvPr>
          <p:cNvSpPr>
            <a:spLocks noGrp="1"/>
          </p:cNvSpPr>
          <p:nvPr>
            <p:ph type="title"/>
          </p:nvPr>
        </p:nvSpPr>
        <p:spPr/>
        <p:txBody>
          <a:bodyPr/>
          <a:lstStyle/>
          <a:p>
            <a:r>
              <a:rPr lang="en-US" dirty="0"/>
              <a:t>Based on operations</a:t>
            </a:r>
            <a:endParaRPr lang="en-IN" dirty="0"/>
          </a:p>
        </p:txBody>
      </p:sp>
      <p:sp>
        <p:nvSpPr>
          <p:cNvPr id="4" name="Slide Number Placeholder 3">
            <a:extLst>
              <a:ext uri="{FF2B5EF4-FFF2-40B4-BE49-F238E27FC236}">
                <a16:creationId xmlns:a16="http://schemas.microsoft.com/office/drawing/2014/main" id="{E8713981-68A4-3C2A-9C3B-1F7CE616FA4A}"/>
              </a:ext>
            </a:extLst>
          </p:cNvPr>
          <p:cNvSpPr>
            <a:spLocks noGrp="1"/>
          </p:cNvSpPr>
          <p:nvPr>
            <p:ph type="sldNum" sz="quarter" idx="12"/>
          </p:nvPr>
        </p:nvSpPr>
        <p:spPr/>
        <p:txBody>
          <a:bodyPr/>
          <a:lstStyle/>
          <a:p>
            <a:fld id="{C7F1B9D8-1D95-44B3-9E1C-E404196FC055}" type="slidenum">
              <a:rPr lang="hi-IN" smtClean="0"/>
              <a:pPr/>
              <a:t>10</a:t>
            </a:fld>
            <a:endParaRPr lang="hi-IN"/>
          </a:p>
        </p:txBody>
      </p:sp>
    </p:spTree>
    <p:extLst>
      <p:ext uri="{BB962C8B-B14F-4D97-AF65-F5344CB8AC3E}">
        <p14:creationId xmlns:p14="http://schemas.microsoft.com/office/powerpoint/2010/main" val="1268925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2D51699-5999-409C-4CCE-F9278F402CFA}"/>
              </a:ext>
            </a:extLst>
          </p:cNvPr>
          <p:cNvGraphicFramePr>
            <a:graphicFrameLocks noGrp="1"/>
          </p:cNvGraphicFramePr>
          <p:nvPr>
            <p:ph idx="1"/>
          </p:nvPr>
        </p:nvGraphicFramePr>
        <p:xfrm>
          <a:off x="325677" y="1352811"/>
          <a:ext cx="11348582" cy="4595620"/>
        </p:xfrm>
        <a:graphic>
          <a:graphicData uri="http://schemas.openxmlformats.org/drawingml/2006/table">
            <a:tbl>
              <a:tblPr firstRow="1" bandRow="1">
                <a:tableStyleId>{21E4AEA4-8DFA-4A89-87EB-49C32662AFE0}</a:tableStyleId>
              </a:tblPr>
              <a:tblGrid>
                <a:gridCol w="5674291">
                  <a:extLst>
                    <a:ext uri="{9D8B030D-6E8A-4147-A177-3AD203B41FA5}">
                      <a16:colId xmlns:a16="http://schemas.microsoft.com/office/drawing/2014/main" val="2559189285"/>
                    </a:ext>
                  </a:extLst>
                </a:gridCol>
                <a:gridCol w="5674291">
                  <a:extLst>
                    <a:ext uri="{9D8B030D-6E8A-4147-A177-3AD203B41FA5}">
                      <a16:colId xmlns:a16="http://schemas.microsoft.com/office/drawing/2014/main" val="203871888"/>
                    </a:ext>
                  </a:extLst>
                </a:gridCol>
              </a:tblGrid>
              <a:tr h="645985">
                <a:tc>
                  <a:txBody>
                    <a:bodyPr/>
                    <a:lstStyle/>
                    <a:p>
                      <a:pPr algn="ctr"/>
                      <a:r>
                        <a:rPr lang="en-US" sz="2800" b="1" dirty="0"/>
                        <a:t>Public Sector Banks</a:t>
                      </a:r>
                      <a:endParaRPr lang="en-IN" sz="2800" b="1" dirty="0"/>
                    </a:p>
                  </a:txBody>
                  <a:tcPr anchor="ctr"/>
                </a:tc>
                <a:tc>
                  <a:txBody>
                    <a:bodyPr/>
                    <a:lstStyle/>
                    <a:p>
                      <a:pPr algn="ctr"/>
                      <a:r>
                        <a:rPr lang="en-US" sz="2800" b="1" dirty="0"/>
                        <a:t>Private Sector Banks</a:t>
                      </a:r>
                      <a:endParaRPr lang="en-IN" sz="2800" b="1" dirty="0"/>
                    </a:p>
                  </a:txBody>
                  <a:tcPr anchor="ctr"/>
                </a:tc>
                <a:extLst>
                  <a:ext uri="{0D108BD9-81ED-4DB2-BD59-A6C34878D82A}">
                    <a16:rowId xmlns:a16="http://schemas.microsoft.com/office/drawing/2014/main" val="3152340300"/>
                  </a:ext>
                </a:extLst>
              </a:tr>
              <a:tr h="645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t>In Public sector banks, Government own major part of the bank’s equity.</a:t>
                      </a:r>
                      <a:endParaRPr lang="en-IN" sz="2400" b="0" dirty="0"/>
                    </a:p>
                  </a:txBody>
                  <a:tcPr anchor="ctr"/>
                </a:tc>
                <a:tc>
                  <a:txBody>
                    <a:bodyPr/>
                    <a:lstStyle/>
                    <a:p>
                      <a:r>
                        <a:rPr lang="en-US" sz="2400" b="0" dirty="0"/>
                        <a:t>Private individuals or private customers own major part of the bank’s equity.</a:t>
                      </a:r>
                      <a:endParaRPr lang="en-IN" sz="2400" b="0" dirty="0"/>
                    </a:p>
                  </a:txBody>
                  <a:tcPr anchor="ctr"/>
                </a:tc>
                <a:extLst>
                  <a:ext uri="{0D108BD9-81ED-4DB2-BD59-A6C34878D82A}">
                    <a16:rowId xmlns:a16="http://schemas.microsoft.com/office/drawing/2014/main" val="823904906"/>
                  </a:ext>
                </a:extLst>
              </a:tr>
              <a:tr h="645985">
                <a:tc>
                  <a:txBody>
                    <a:bodyPr/>
                    <a:lstStyle/>
                    <a:p>
                      <a:r>
                        <a:rPr lang="en-US" sz="2400" b="0" dirty="0"/>
                        <a:t>Controlled by the government</a:t>
                      </a:r>
                      <a:endParaRPr lang="en-IN" sz="2400" b="0" dirty="0"/>
                    </a:p>
                  </a:txBody>
                  <a:tcPr anchor="ctr"/>
                </a:tc>
                <a:tc>
                  <a:txBody>
                    <a:bodyPr/>
                    <a:lstStyle/>
                    <a:p>
                      <a:r>
                        <a:rPr lang="en-US" sz="2400" b="0" dirty="0"/>
                        <a:t>Controlled by Companies or an individual</a:t>
                      </a:r>
                      <a:endParaRPr lang="en-IN" sz="2400" b="0" dirty="0"/>
                    </a:p>
                  </a:txBody>
                  <a:tcPr anchor="ctr"/>
                </a:tc>
                <a:extLst>
                  <a:ext uri="{0D108BD9-81ED-4DB2-BD59-A6C34878D82A}">
                    <a16:rowId xmlns:a16="http://schemas.microsoft.com/office/drawing/2014/main" val="999263807"/>
                  </a:ext>
                </a:extLst>
              </a:tr>
              <a:tr h="645985">
                <a:tc>
                  <a:txBody>
                    <a:bodyPr/>
                    <a:lstStyle/>
                    <a:p>
                      <a:r>
                        <a:rPr lang="en-US" sz="2400" b="0" dirty="0"/>
                        <a:t>Interest rates for loans are less</a:t>
                      </a:r>
                      <a:endParaRPr lang="en-IN" sz="2400" b="0" dirty="0"/>
                    </a:p>
                  </a:txBody>
                  <a:tcPr anchor="ctr"/>
                </a:tc>
                <a:tc>
                  <a:txBody>
                    <a:bodyPr/>
                    <a:lstStyle/>
                    <a:p>
                      <a:r>
                        <a:rPr lang="en-US" sz="2400" b="0" dirty="0"/>
                        <a:t>Interest rates for loans are high</a:t>
                      </a:r>
                      <a:endParaRPr lang="en-IN" sz="2400" b="0" dirty="0"/>
                    </a:p>
                  </a:txBody>
                  <a:tcPr anchor="ctr"/>
                </a:tc>
                <a:extLst>
                  <a:ext uri="{0D108BD9-81ED-4DB2-BD59-A6C34878D82A}">
                    <a16:rowId xmlns:a16="http://schemas.microsoft.com/office/drawing/2014/main" val="1153249609"/>
                  </a:ext>
                </a:extLst>
              </a:tr>
              <a:tr h="645985">
                <a:tc>
                  <a:txBody>
                    <a:bodyPr/>
                    <a:lstStyle/>
                    <a:p>
                      <a:r>
                        <a:rPr lang="en-US" sz="2400" b="0" dirty="0"/>
                        <a:t>Play major role in economic development, providing loans to small businesses, farmers, investing in infrastructures</a:t>
                      </a:r>
                      <a:endParaRPr lang="en-IN" sz="2400" b="0" dirty="0"/>
                    </a:p>
                  </a:txBody>
                  <a:tcPr anchor="ctr"/>
                </a:tc>
                <a:tc>
                  <a:txBody>
                    <a:bodyPr/>
                    <a:lstStyle/>
                    <a:p>
                      <a:r>
                        <a:rPr lang="en-US" sz="2400" b="0" dirty="0"/>
                        <a:t>Focus on profitability, meaning they provide products and services that are designed to generate returns for their shareholder</a:t>
                      </a:r>
                      <a:endParaRPr lang="en-IN" sz="2400" b="0" dirty="0"/>
                    </a:p>
                  </a:txBody>
                  <a:tcPr anchor="ctr"/>
                </a:tc>
                <a:extLst>
                  <a:ext uri="{0D108BD9-81ED-4DB2-BD59-A6C34878D82A}">
                    <a16:rowId xmlns:a16="http://schemas.microsoft.com/office/drawing/2014/main" val="1429632288"/>
                  </a:ext>
                </a:extLst>
              </a:tr>
              <a:tr h="645985">
                <a:tc>
                  <a:txBody>
                    <a:bodyPr/>
                    <a:lstStyle/>
                    <a:p>
                      <a:r>
                        <a:rPr lang="en-US" sz="2400" b="0" dirty="0"/>
                        <a:t>SBI, PNB, Union Bank of India</a:t>
                      </a:r>
                      <a:endParaRPr lang="en-IN" sz="2400" b="0" dirty="0"/>
                    </a:p>
                  </a:txBody>
                  <a:tcPr anchor="ctr"/>
                </a:tc>
                <a:tc>
                  <a:txBody>
                    <a:bodyPr/>
                    <a:lstStyle/>
                    <a:p>
                      <a:r>
                        <a:rPr lang="en-US" sz="2400" b="0" dirty="0"/>
                        <a:t>ICICI, HDFC, Axis Bank, Karnataka Bank</a:t>
                      </a:r>
                      <a:endParaRPr lang="en-IN" sz="2400" b="0" dirty="0"/>
                    </a:p>
                  </a:txBody>
                  <a:tcPr anchor="ctr"/>
                </a:tc>
                <a:extLst>
                  <a:ext uri="{0D108BD9-81ED-4DB2-BD59-A6C34878D82A}">
                    <a16:rowId xmlns:a16="http://schemas.microsoft.com/office/drawing/2014/main" val="701093560"/>
                  </a:ext>
                </a:extLst>
              </a:tr>
            </a:tbl>
          </a:graphicData>
        </a:graphic>
      </p:graphicFrame>
      <p:sp>
        <p:nvSpPr>
          <p:cNvPr id="3" name="Title 2">
            <a:extLst>
              <a:ext uri="{FF2B5EF4-FFF2-40B4-BE49-F238E27FC236}">
                <a16:creationId xmlns:a16="http://schemas.microsoft.com/office/drawing/2014/main" id="{AD66740F-97E4-7604-506F-729FCF9C2A3B}"/>
              </a:ext>
            </a:extLst>
          </p:cNvPr>
          <p:cNvSpPr>
            <a:spLocks noGrp="1"/>
          </p:cNvSpPr>
          <p:nvPr>
            <p:ph type="title"/>
          </p:nvPr>
        </p:nvSpPr>
        <p:spPr/>
        <p:txBody>
          <a:bodyPr/>
          <a:lstStyle/>
          <a:p>
            <a:r>
              <a:rPr lang="en-US" dirty="0"/>
              <a:t>Based on Ownership</a:t>
            </a:r>
            <a:endParaRPr lang="en-IN" dirty="0"/>
          </a:p>
        </p:txBody>
      </p:sp>
      <p:sp>
        <p:nvSpPr>
          <p:cNvPr id="4" name="Slide Number Placeholder 3">
            <a:extLst>
              <a:ext uri="{FF2B5EF4-FFF2-40B4-BE49-F238E27FC236}">
                <a16:creationId xmlns:a16="http://schemas.microsoft.com/office/drawing/2014/main" id="{438FC8FE-0608-F952-2D57-2309F41C4106}"/>
              </a:ext>
            </a:extLst>
          </p:cNvPr>
          <p:cNvSpPr>
            <a:spLocks noGrp="1"/>
          </p:cNvSpPr>
          <p:nvPr>
            <p:ph type="sldNum" sz="quarter" idx="12"/>
          </p:nvPr>
        </p:nvSpPr>
        <p:spPr/>
        <p:txBody>
          <a:bodyPr/>
          <a:lstStyle/>
          <a:p>
            <a:fld id="{C7F1B9D8-1D95-44B3-9E1C-E404196FC055}" type="slidenum">
              <a:rPr lang="hi-IN" smtClean="0"/>
              <a:pPr/>
              <a:t>11</a:t>
            </a:fld>
            <a:endParaRPr lang="hi-IN"/>
          </a:p>
        </p:txBody>
      </p:sp>
    </p:spTree>
    <p:extLst>
      <p:ext uri="{BB962C8B-B14F-4D97-AF65-F5344CB8AC3E}">
        <p14:creationId xmlns:p14="http://schemas.microsoft.com/office/powerpoint/2010/main" val="47075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AB70A0-7518-B462-6911-A0E5F2CFA216}"/>
              </a:ext>
            </a:extLst>
          </p:cNvPr>
          <p:cNvSpPr>
            <a:spLocks noGrp="1"/>
          </p:cNvSpPr>
          <p:nvPr>
            <p:ph idx="1"/>
          </p:nvPr>
        </p:nvSpPr>
        <p:spPr>
          <a:xfrm>
            <a:off x="533401" y="1537526"/>
            <a:ext cx="10713631" cy="4351338"/>
          </a:xfrm>
        </p:spPr>
        <p:txBody>
          <a:bodyPr/>
          <a:lstStyle/>
          <a:p>
            <a:r>
              <a:rPr lang="en-US" dirty="0"/>
              <a:t>Operating at regional levels in different states of India.</a:t>
            </a:r>
          </a:p>
          <a:p>
            <a:r>
              <a:rPr lang="en-US" dirty="0"/>
              <a:t>Smaller in scale.</a:t>
            </a:r>
          </a:p>
          <a:p>
            <a:r>
              <a:rPr lang="en-US" dirty="0"/>
              <a:t>Focused on serving rural and local communities.</a:t>
            </a:r>
          </a:p>
          <a:p>
            <a:r>
              <a:rPr lang="en-US" dirty="0"/>
              <a:t>Strong presence and understanding of local market.</a:t>
            </a:r>
          </a:p>
          <a:p>
            <a:r>
              <a:rPr lang="en-US" dirty="0" err="1"/>
              <a:t>Eg</a:t>
            </a:r>
            <a:r>
              <a:rPr lang="en-US" dirty="0"/>
              <a:t> : Federal bank, Kaveri Grameen Bank.</a:t>
            </a:r>
            <a:endParaRPr lang="en-IN" dirty="0"/>
          </a:p>
        </p:txBody>
      </p:sp>
      <p:sp>
        <p:nvSpPr>
          <p:cNvPr id="3" name="Title 2">
            <a:extLst>
              <a:ext uri="{FF2B5EF4-FFF2-40B4-BE49-F238E27FC236}">
                <a16:creationId xmlns:a16="http://schemas.microsoft.com/office/drawing/2014/main" id="{372D0E57-24BC-2162-79E6-8F1FDD236FE3}"/>
              </a:ext>
            </a:extLst>
          </p:cNvPr>
          <p:cNvSpPr>
            <a:spLocks noGrp="1"/>
          </p:cNvSpPr>
          <p:nvPr>
            <p:ph type="title"/>
          </p:nvPr>
        </p:nvSpPr>
        <p:spPr/>
        <p:txBody>
          <a:bodyPr/>
          <a:lstStyle/>
          <a:p>
            <a:r>
              <a:rPr lang="en-US" dirty="0"/>
              <a:t>Regional Banks</a:t>
            </a:r>
            <a:endParaRPr lang="en-IN" dirty="0"/>
          </a:p>
        </p:txBody>
      </p:sp>
      <p:sp>
        <p:nvSpPr>
          <p:cNvPr id="4" name="Slide Number Placeholder 3">
            <a:extLst>
              <a:ext uri="{FF2B5EF4-FFF2-40B4-BE49-F238E27FC236}">
                <a16:creationId xmlns:a16="http://schemas.microsoft.com/office/drawing/2014/main" id="{BAE57F67-B86C-CCAE-726D-49800F277AAA}"/>
              </a:ext>
            </a:extLst>
          </p:cNvPr>
          <p:cNvSpPr>
            <a:spLocks noGrp="1"/>
          </p:cNvSpPr>
          <p:nvPr>
            <p:ph type="sldNum" sz="quarter" idx="12"/>
          </p:nvPr>
        </p:nvSpPr>
        <p:spPr/>
        <p:txBody>
          <a:bodyPr/>
          <a:lstStyle/>
          <a:p>
            <a:fld id="{C7F1B9D8-1D95-44B3-9E1C-E404196FC055}" type="slidenum">
              <a:rPr lang="hi-IN" smtClean="0"/>
              <a:pPr/>
              <a:t>12</a:t>
            </a:fld>
            <a:endParaRPr lang="hi-IN"/>
          </a:p>
        </p:txBody>
      </p:sp>
      <p:pic>
        <p:nvPicPr>
          <p:cNvPr id="1026" name="Picture 2" descr="Regional Rural Banks: History, Objective, Function">
            <a:extLst>
              <a:ext uri="{FF2B5EF4-FFF2-40B4-BE49-F238E27FC236}">
                <a16:creationId xmlns:a16="http://schemas.microsoft.com/office/drawing/2014/main" id="{8A480AB3-D741-CBC4-F0E8-EE4F1A6933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508" y="3821671"/>
            <a:ext cx="3297122" cy="219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0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BB693CD-2A21-B74E-A99A-4D10D48CB17D}"/>
              </a:ext>
            </a:extLst>
          </p:cNvPr>
          <p:cNvGraphicFramePr>
            <a:graphicFrameLocks noGrp="1"/>
          </p:cNvGraphicFramePr>
          <p:nvPr>
            <p:ph idx="1"/>
          </p:nvPr>
        </p:nvGraphicFramePr>
        <p:xfrm>
          <a:off x="606168" y="2151301"/>
          <a:ext cx="10714038" cy="2132600"/>
        </p:xfrm>
        <a:graphic>
          <a:graphicData uri="http://schemas.openxmlformats.org/drawingml/2006/table">
            <a:tbl>
              <a:tblPr firstRow="1" bandRow="1">
                <a:tableStyleId>{EB344D84-9AFB-497E-A393-DC336BA19D2E}</a:tableStyleId>
              </a:tblPr>
              <a:tblGrid>
                <a:gridCol w="5357019">
                  <a:extLst>
                    <a:ext uri="{9D8B030D-6E8A-4147-A177-3AD203B41FA5}">
                      <a16:colId xmlns:a16="http://schemas.microsoft.com/office/drawing/2014/main" val="128188614"/>
                    </a:ext>
                  </a:extLst>
                </a:gridCol>
                <a:gridCol w="5357019">
                  <a:extLst>
                    <a:ext uri="{9D8B030D-6E8A-4147-A177-3AD203B41FA5}">
                      <a16:colId xmlns:a16="http://schemas.microsoft.com/office/drawing/2014/main" val="1399621940"/>
                    </a:ext>
                  </a:extLst>
                </a:gridCol>
              </a:tblGrid>
              <a:tr h="533150">
                <a:tc>
                  <a:txBody>
                    <a:bodyPr/>
                    <a:lstStyle/>
                    <a:p>
                      <a:pPr algn="ctr"/>
                      <a:r>
                        <a:rPr lang="en-US" sz="2400" dirty="0"/>
                        <a:t>Indian Banks</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 Foreign Banks</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2418780"/>
                  </a:ext>
                </a:extLst>
              </a:tr>
              <a:tr h="533150">
                <a:tc>
                  <a:txBody>
                    <a:bodyPr/>
                    <a:lstStyle/>
                    <a:p>
                      <a:pPr algn="ctr"/>
                      <a:r>
                        <a:rPr lang="en-US" sz="2400" dirty="0"/>
                        <a:t>ICICI Bank</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JP Morgan Chase</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768163"/>
                  </a:ext>
                </a:extLst>
              </a:tr>
              <a:tr h="533150">
                <a:tc>
                  <a:txBody>
                    <a:bodyPr/>
                    <a:lstStyle/>
                    <a:p>
                      <a:pPr algn="ctr"/>
                      <a:r>
                        <a:rPr lang="en-US" sz="2400" dirty="0"/>
                        <a:t>HDFC Bank</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Wells Fargo</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720772"/>
                  </a:ext>
                </a:extLst>
              </a:tr>
              <a:tr h="533150">
                <a:tc>
                  <a:txBody>
                    <a:bodyPr/>
                    <a:lstStyle/>
                    <a:p>
                      <a:pPr algn="ctr"/>
                      <a:r>
                        <a:rPr lang="en-US" sz="2400" dirty="0"/>
                        <a:t>Axis Bank</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City Bank</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8363382"/>
                  </a:ext>
                </a:extLst>
              </a:tr>
            </a:tbl>
          </a:graphicData>
        </a:graphic>
      </p:graphicFrame>
      <p:sp>
        <p:nvSpPr>
          <p:cNvPr id="3" name="Title 2">
            <a:extLst>
              <a:ext uri="{FF2B5EF4-FFF2-40B4-BE49-F238E27FC236}">
                <a16:creationId xmlns:a16="http://schemas.microsoft.com/office/drawing/2014/main" id="{97F412C3-F9D6-8EB9-2E29-11A3FE286236}"/>
              </a:ext>
            </a:extLst>
          </p:cNvPr>
          <p:cNvSpPr>
            <a:spLocks noGrp="1"/>
          </p:cNvSpPr>
          <p:nvPr>
            <p:ph type="title"/>
          </p:nvPr>
        </p:nvSpPr>
        <p:spPr/>
        <p:txBody>
          <a:bodyPr/>
          <a:lstStyle/>
          <a:p>
            <a:r>
              <a:rPr lang="en-US" dirty="0"/>
              <a:t>Private Banks</a:t>
            </a:r>
            <a:endParaRPr lang="en-IN" dirty="0"/>
          </a:p>
        </p:txBody>
      </p:sp>
      <p:sp>
        <p:nvSpPr>
          <p:cNvPr id="4" name="Slide Number Placeholder 3">
            <a:extLst>
              <a:ext uri="{FF2B5EF4-FFF2-40B4-BE49-F238E27FC236}">
                <a16:creationId xmlns:a16="http://schemas.microsoft.com/office/drawing/2014/main" id="{184C25DB-F9A6-6FA6-673F-0C1C0DD96BB9}"/>
              </a:ext>
            </a:extLst>
          </p:cNvPr>
          <p:cNvSpPr>
            <a:spLocks noGrp="1"/>
          </p:cNvSpPr>
          <p:nvPr>
            <p:ph type="sldNum" sz="quarter" idx="12"/>
          </p:nvPr>
        </p:nvSpPr>
        <p:spPr/>
        <p:txBody>
          <a:bodyPr/>
          <a:lstStyle/>
          <a:p>
            <a:fld id="{C7F1B9D8-1D95-44B3-9E1C-E404196FC055}" type="slidenum">
              <a:rPr lang="hi-IN" smtClean="0"/>
              <a:pPr/>
              <a:t>13</a:t>
            </a:fld>
            <a:endParaRPr lang="hi-IN"/>
          </a:p>
        </p:txBody>
      </p:sp>
    </p:spTree>
    <p:extLst>
      <p:ext uri="{BB962C8B-B14F-4D97-AF65-F5344CB8AC3E}">
        <p14:creationId xmlns:p14="http://schemas.microsoft.com/office/powerpoint/2010/main" val="62498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B08C9E-048C-3654-1185-6EDF26F978C1}"/>
              </a:ext>
            </a:extLst>
          </p:cNvPr>
          <p:cNvSpPr>
            <a:spLocks noGrp="1"/>
          </p:cNvSpPr>
          <p:nvPr>
            <p:ph idx="1"/>
          </p:nvPr>
        </p:nvSpPr>
        <p:spPr>
          <a:xfrm>
            <a:off x="533401" y="1436242"/>
            <a:ext cx="10713631" cy="4351338"/>
          </a:xfrm>
        </p:spPr>
        <p:txBody>
          <a:bodyPr/>
          <a:lstStyle/>
          <a:p>
            <a:pPr marL="0" indent="0">
              <a:buNone/>
            </a:pPr>
            <a:r>
              <a:rPr lang="en-US" dirty="0"/>
              <a:t>State Co-operative banks: Karnataka Co-operative banks, Bihar Co-operative banks, AP Co-operative bank</a:t>
            </a:r>
          </a:p>
          <a:p>
            <a:pPr marL="0" indent="0">
              <a:buNone/>
            </a:pPr>
            <a:endParaRPr lang="en-US" dirty="0"/>
          </a:p>
          <a:p>
            <a:pPr marL="0" indent="0">
              <a:buNone/>
            </a:pPr>
            <a:r>
              <a:rPr lang="en-US" dirty="0"/>
              <a:t>Central Co-operative banks: </a:t>
            </a:r>
            <a:r>
              <a:rPr lang="en-US" dirty="0">
                <a:solidFill>
                  <a:srgbClr val="374151"/>
                </a:solidFill>
                <a:latin typeface="Söhne"/>
              </a:rPr>
              <a:t>S</a:t>
            </a:r>
            <a:r>
              <a:rPr lang="en-US" b="0" i="0" dirty="0">
                <a:solidFill>
                  <a:srgbClr val="374151"/>
                </a:solidFill>
                <a:effectLst/>
                <a:latin typeface="Söhne"/>
              </a:rPr>
              <a:t>erves as the apex bank for the cooperative credit institutions in the state </a:t>
            </a:r>
            <a:r>
              <a:rPr lang="en-US" b="0" i="0" dirty="0" err="1">
                <a:solidFill>
                  <a:srgbClr val="374151"/>
                </a:solidFill>
                <a:effectLst/>
                <a:latin typeface="Söhne"/>
              </a:rPr>
              <a:t>Eg</a:t>
            </a:r>
            <a:r>
              <a:rPr lang="en-US" b="0" i="0" dirty="0">
                <a:solidFill>
                  <a:srgbClr val="374151"/>
                </a:solidFill>
                <a:effectLst/>
                <a:latin typeface="Söhne"/>
              </a:rPr>
              <a:t>: </a:t>
            </a:r>
            <a:r>
              <a:rPr lang="en-US" dirty="0"/>
              <a:t>Bangalore central Co-operative bank</a:t>
            </a:r>
            <a:endParaRPr lang="en-IN" dirty="0"/>
          </a:p>
        </p:txBody>
      </p:sp>
      <p:sp>
        <p:nvSpPr>
          <p:cNvPr id="3" name="Title 2">
            <a:extLst>
              <a:ext uri="{FF2B5EF4-FFF2-40B4-BE49-F238E27FC236}">
                <a16:creationId xmlns:a16="http://schemas.microsoft.com/office/drawing/2014/main" id="{BABF69E6-BA1D-F10A-2BC1-B731C628F351}"/>
              </a:ext>
            </a:extLst>
          </p:cNvPr>
          <p:cNvSpPr>
            <a:spLocks noGrp="1"/>
          </p:cNvSpPr>
          <p:nvPr>
            <p:ph type="title"/>
          </p:nvPr>
        </p:nvSpPr>
        <p:spPr/>
        <p:txBody>
          <a:bodyPr/>
          <a:lstStyle/>
          <a:p>
            <a:r>
              <a:rPr lang="en-US" dirty="0"/>
              <a:t>Central and State Co-operative Bank</a:t>
            </a:r>
            <a:endParaRPr lang="en-IN" dirty="0"/>
          </a:p>
        </p:txBody>
      </p:sp>
      <p:sp>
        <p:nvSpPr>
          <p:cNvPr id="4" name="Slide Number Placeholder 3">
            <a:extLst>
              <a:ext uri="{FF2B5EF4-FFF2-40B4-BE49-F238E27FC236}">
                <a16:creationId xmlns:a16="http://schemas.microsoft.com/office/drawing/2014/main" id="{354DA3D6-16E3-85B8-8DAE-E576F3124CE6}"/>
              </a:ext>
            </a:extLst>
          </p:cNvPr>
          <p:cNvSpPr>
            <a:spLocks noGrp="1"/>
          </p:cNvSpPr>
          <p:nvPr>
            <p:ph type="sldNum" sz="quarter" idx="12"/>
          </p:nvPr>
        </p:nvSpPr>
        <p:spPr/>
        <p:txBody>
          <a:bodyPr/>
          <a:lstStyle/>
          <a:p>
            <a:fld id="{C7F1B9D8-1D95-44B3-9E1C-E404196FC055}" type="slidenum">
              <a:rPr lang="hi-IN" smtClean="0"/>
              <a:pPr/>
              <a:t>14</a:t>
            </a:fld>
            <a:endParaRPr lang="hi-IN"/>
          </a:p>
        </p:txBody>
      </p:sp>
      <p:pic>
        <p:nvPicPr>
          <p:cNvPr id="2050" name="Picture 2" descr="Co-operative Bank returns to operating profit in ‘key milestone ...">
            <a:extLst>
              <a:ext uri="{FF2B5EF4-FFF2-40B4-BE49-F238E27FC236}">
                <a16:creationId xmlns:a16="http://schemas.microsoft.com/office/drawing/2014/main" id="{3207A099-DFA1-6F20-08A8-DFC1A9C1F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1860" y="3832294"/>
            <a:ext cx="3153181" cy="236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94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C98F36-6EDD-0E0F-D7A9-48B30F982A44}"/>
              </a:ext>
            </a:extLst>
          </p:cNvPr>
          <p:cNvSpPr>
            <a:spLocks noGrp="1"/>
          </p:cNvSpPr>
          <p:nvPr>
            <p:ph idx="1"/>
          </p:nvPr>
        </p:nvSpPr>
        <p:spPr>
          <a:xfrm>
            <a:off x="490450" y="1253331"/>
            <a:ext cx="10713631" cy="4351338"/>
          </a:xfrm>
        </p:spPr>
        <p:txBody>
          <a:bodyPr/>
          <a:lstStyle/>
          <a:p>
            <a:r>
              <a:rPr lang="en-US" b="0" i="0" dirty="0">
                <a:solidFill>
                  <a:srgbClr val="374151"/>
                </a:solidFill>
                <a:effectLst/>
                <a:latin typeface="Söhne"/>
              </a:rPr>
              <a:t>A credit union is a type of financial cooperative that is owned and operated by its members.</a:t>
            </a:r>
            <a:endParaRPr lang="en-IN" b="0" i="0" dirty="0">
              <a:solidFill>
                <a:srgbClr val="374151"/>
              </a:solidFill>
              <a:effectLst/>
              <a:latin typeface="Söhne"/>
            </a:endParaRPr>
          </a:p>
          <a:p>
            <a:r>
              <a:rPr lang="en-US" b="0" i="0" dirty="0">
                <a:solidFill>
                  <a:srgbClr val="374151"/>
                </a:solidFill>
                <a:effectLst/>
                <a:latin typeface="Söhne"/>
              </a:rPr>
              <a:t>Members of a credit union share a common bond, such as living in the same community, working for the same employer, or belonging to the same organization.</a:t>
            </a:r>
            <a:endParaRPr lang="en-IN" dirty="0">
              <a:solidFill>
                <a:srgbClr val="374151"/>
              </a:solidFill>
              <a:latin typeface="Söhne"/>
            </a:endParaRPr>
          </a:p>
          <a:p>
            <a:pPr marL="0" indent="0">
              <a:buNone/>
            </a:pPr>
            <a:r>
              <a:rPr lang="en-IN" dirty="0" err="1">
                <a:solidFill>
                  <a:srgbClr val="374151"/>
                </a:solidFill>
                <a:latin typeface="Söhne"/>
              </a:rPr>
              <a:t>Eg</a:t>
            </a:r>
            <a:r>
              <a:rPr lang="en-IN" dirty="0">
                <a:solidFill>
                  <a:srgbClr val="374151"/>
                </a:solidFill>
                <a:latin typeface="Söhne"/>
              </a:rPr>
              <a:t>: Pentagon Federal credit union, Navy federal credit union etc.</a:t>
            </a:r>
            <a:endParaRPr lang="en-IN" dirty="0"/>
          </a:p>
        </p:txBody>
      </p:sp>
      <p:sp>
        <p:nvSpPr>
          <p:cNvPr id="3" name="Title 2">
            <a:extLst>
              <a:ext uri="{FF2B5EF4-FFF2-40B4-BE49-F238E27FC236}">
                <a16:creationId xmlns:a16="http://schemas.microsoft.com/office/drawing/2014/main" id="{4358272D-19C6-A9DE-4B5A-BD9BE5EE42A5}"/>
              </a:ext>
            </a:extLst>
          </p:cNvPr>
          <p:cNvSpPr>
            <a:spLocks noGrp="1"/>
          </p:cNvSpPr>
          <p:nvPr>
            <p:ph type="title"/>
          </p:nvPr>
        </p:nvSpPr>
        <p:spPr/>
        <p:txBody>
          <a:bodyPr/>
          <a:lstStyle/>
          <a:p>
            <a:r>
              <a:rPr lang="en-US" dirty="0"/>
              <a:t>Credit Union</a:t>
            </a:r>
            <a:endParaRPr lang="en-IN" dirty="0"/>
          </a:p>
        </p:txBody>
      </p:sp>
      <p:sp>
        <p:nvSpPr>
          <p:cNvPr id="4" name="Slide Number Placeholder 3">
            <a:extLst>
              <a:ext uri="{FF2B5EF4-FFF2-40B4-BE49-F238E27FC236}">
                <a16:creationId xmlns:a16="http://schemas.microsoft.com/office/drawing/2014/main" id="{529A842A-B7AE-9FE3-EDA9-4F524AA1C537}"/>
              </a:ext>
            </a:extLst>
          </p:cNvPr>
          <p:cNvSpPr>
            <a:spLocks noGrp="1"/>
          </p:cNvSpPr>
          <p:nvPr>
            <p:ph type="sldNum" sz="quarter" idx="12"/>
          </p:nvPr>
        </p:nvSpPr>
        <p:spPr/>
        <p:txBody>
          <a:bodyPr/>
          <a:lstStyle/>
          <a:p>
            <a:fld id="{C7F1B9D8-1D95-44B3-9E1C-E404196FC055}" type="slidenum">
              <a:rPr lang="hi-IN" smtClean="0"/>
              <a:pPr/>
              <a:t>15</a:t>
            </a:fld>
            <a:endParaRPr lang="hi-IN"/>
          </a:p>
        </p:txBody>
      </p:sp>
      <p:pic>
        <p:nvPicPr>
          <p:cNvPr id="3074" name="Picture 2" descr="Credit Union logo PMS - Mulcair Credit Union Limited">
            <a:extLst>
              <a:ext uri="{FF2B5EF4-FFF2-40B4-BE49-F238E27FC236}">
                <a16:creationId xmlns:a16="http://schemas.microsoft.com/office/drawing/2014/main" id="{CC93A201-886F-45E9-0167-368ABBB3CE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5760" y="4070680"/>
            <a:ext cx="2871355" cy="226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2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01A2F6-2C7A-F3B5-719F-6B432B2F0245}"/>
              </a:ext>
            </a:extLst>
          </p:cNvPr>
          <p:cNvSpPr>
            <a:spLocks noGrp="1"/>
          </p:cNvSpPr>
          <p:nvPr>
            <p:ph idx="1"/>
          </p:nvPr>
        </p:nvSpPr>
        <p:spPr>
          <a:xfrm>
            <a:off x="490450" y="1253331"/>
            <a:ext cx="10713631" cy="4351338"/>
          </a:xfrm>
        </p:spPr>
        <p:txBody>
          <a:bodyPr>
            <a:normAutofit/>
          </a:bodyPr>
          <a:lstStyle/>
          <a:p>
            <a:pPr marL="0" indent="0">
              <a:buNone/>
            </a:pPr>
            <a:r>
              <a:rPr lang="en-US" b="0" i="0" dirty="0">
                <a:solidFill>
                  <a:srgbClr val="202124"/>
                </a:solidFill>
                <a:effectLst/>
                <a:latin typeface="Google Sans"/>
              </a:rPr>
              <a:t>Legacy Systems</a:t>
            </a:r>
          </a:p>
          <a:p>
            <a:r>
              <a:rPr lang="en-US" sz="2000" b="0" i="0" dirty="0">
                <a:solidFill>
                  <a:srgbClr val="202124"/>
                </a:solidFill>
                <a:effectLst/>
                <a:latin typeface="Google Sans"/>
              </a:rPr>
              <a:t>A legacy system is </a:t>
            </a:r>
            <a:r>
              <a:rPr lang="en-US" sz="2000" b="0" i="0" dirty="0">
                <a:solidFill>
                  <a:srgbClr val="040C28"/>
                </a:solidFill>
                <a:effectLst/>
                <a:latin typeface="Google Sans"/>
              </a:rPr>
              <a:t>outdated computing software and/or hardware that is still in use</a:t>
            </a:r>
            <a:r>
              <a:rPr lang="en-US" sz="2000" b="0" i="0" dirty="0">
                <a:solidFill>
                  <a:srgbClr val="202124"/>
                </a:solidFill>
                <a:effectLst/>
                <a:latin typeface="Google Sans"/>
              </a:rPr>
              <a:t>.</a:t>
            </a:r>
            <a:endParaRPr lang="en-US" sz="2000" b="0" i="0" dirty="0">
              <a:solidFill>
                <a:srgbClr val="202124"/>
              </a:solidFill>
              <a:effectLst/>
              <a:latin typeface="arial" panose="020B0604020202020204" pitchFamily="34" charset="0"/>
            </a:endParaRPr>
          </a:p>
          <a:p>
            <a:r>
              <a:rPr lang="en-US" sz="2000" dirty="0"/>
              <a:t>Legacy core banking systems are often decades old, mainframe-based platforms that support a bank's back-end operations across core functions such as account opening, account set up, transaction processing, deposits processing, loan processing and more.</a:t>
            </a:r>
          </a:p>
          <a:p>
            <a:r>
              <a:rPr lang="en-US" sz="2000" dirty="0"/>
              <a:t>COBOL is a legacy language that has been used for many years as the foundation of banking systems. </a:t>
            </a:r>
            <a:endParaRPr lang="en-US" sz="2000" b="0" i="0" dirty="0">
              <a:solidFill>
                <a:srgbClr val="202124"/>
              </a:solidFill>
              <a:effectLst/>
              <a:latin typeface="arial" panose="020B0604020202020204" pitchFamily="34" charset="0"/>
            </a:endParaRPr>
          </a:p>
          <a:p>
            <a:r>
              <a:rPr lang="en-US" sz="2000" b="0" i="0" dirty="0">
                <a:solidFill>
                  <a:srgbClr val="040C28"/>
                </a:solidFill>
                <a:effectLst/>
              </a:rPr>
              <a:t>COBOL is the standard language for mainframe application development</a:t>
            </a:r>
            <a:r>
              <a:rPr lang="en-US" sz="1400" b="0" i="0" dirty="0">
                <a:solidFill>
                  <a:srgbClr val="202124"/>
                </a:solidFill>
                <a:effectLst/>
                <a:latin typeface="Google Sans"/>
              </a:rPr>
              <a:t>.</a:t>
            </a:r>
            <a:endParaRPr lang="en-US" sz="2000" dirty="0"/>
          </a:p>
          <a:p>
            <a:r>
              <a:rPr lang="en-US" sz="2000" dirty="0"/>
              <a:t>Handling large-scale batch and transaction processing jobs.</a:t>
            </a:r>
            <a:endParaRPr lang="en-IN" sz="2000" dirty="0"/>
          </a:p>
        </p:txBody>
      </p:sp>
      <p:sp>
        <p:nvSpPr>
          <p:cNvPr id="3" name="Title 2">
            <a:extLst>
              <a:ext uri="{FF2B5EF4-FFF2-40B4-BE49-F238E27FC236}">
                <a16:creationId xmlns:a16="http://schemas.microsoft.com/office/drawing/2014/main" id="{6CE67235-16A4-BB4D-B644-3E6FBC9240E0}"/>
              </a:ext>
            </a:extLst>
          </p:cNvPr>
          <p:cNvSpPr>
            <a:spLocks noGrp="1"/>
          </p:cNvSpPr>
          <p:nvPr>
            <p:ph type="title"/>
          </p:nvPr>
        </p:nvSpPr>
        <p:spPr>
          <a:xfrm>
            <a:off x="533401" y="209441"/>
            <a:ext cx="3317239" cy="757130"/>
          </a:xfrm>
        </p:spPr>
        <p:txBody>
          <a:bodyPr/>
          <a:lstStyle/>
          <a:p>
            <a:r>
              <a:rPr lang="en-US" i="0" dirty="0">
                <a:effectLst/>
                <a:latin typeface="Google Sans"/>
              </a:rPr>
              <a:t>Banking Architecture</a:t>
            </a:r>
            <a:br>
              <a:rPr lang="en-US" b="0" i="0" dirty="0">
                <a:solidFill>
                  <a:srgbClr val="202124"/>
                </a:solidFill>
                <a:effectLst/>
                <a:latin typeface="Google Sans"/>
              </a:rPr>
            </a:br>
            <a:endParaRPr lang="en-IN" dirty="0"/>
          </a:p>
        </p:txBody>
      </p:sp>
      <p:sp>
        <p:nvSpPr>
          <p:cNvPr id="4" name="Slide Number Placeholder 3">
            <a:extLst>
              <a:ext uri="{FF2B5EF4-FFF2-40B4-BE49-F238E27FC236}">
                <a16:creationId xmlns:a16="http://schemas.microsoft.com/office/drawing/2014/main" id="{17E066FF-2192-9432-5FB9-969FE83C7A39}"/>
              </a:ext>
            </a:extLst>
          </p:cNvPr>
          <p:cNvSpPr>
            <a:spLocks noGrp="1"/>
          </p:cNvSpPr>
          <p:nvPr>
            <p:ph type="sldNum" sz="quarter" idx="12"/>
          </p:nvPr>
        </p:nvSpPr>
        <p:spPr/>
        <p:txBody>
          <a:bodyPr/>
          <a:lstStyle/>
          <a:p>
            <a:fld id="{C7F1B9D8-1D95-44B3-9E1C-E404196FC055}" type="slidenum">
              <a:rPr lang="hi-IN" smtClean="0"/>
              <a:pPr/>
              <a:t>16</a:t>
            </a:fld>
            <a:endParaRPr lang="hi-IN"/>
          </a:p>
        </p:txBody>
      </p:sp>
    </p:spTree>
    <p:extLst>
      <p:ext uri="{BB962C8B-B14F-4D97-AF65-F5344CB8AC3E}">
        <p14:creationId xmlns:p14="http://schemas.microsoft.com/office/powerpoint/2010/main" val="3173793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1397F3-CF45-C93A-F11C-7B285BD6B89E}"/>
              </a:ext>
            </a:extLst>
          </p:cNvPr>
          <p:cNvSpPr>
            <a:spLocks noGrp="1"/>
          </p:cNvSpPr>
          <p:nvPr>
            <p:ph idx="1"/>
          </p:nvPr>
        </p:nvSpPr>
        <p:spPr>
          <a:xfrm>
            <a:off x="865499" y="2019285"/>
            <a:ext cx="10713631" cy="2937719"/>
          </a:xfrm>
        </p:spPr>
        <p:txBody>
          <a:bodyPr>
            <a:normAutofit/>
          </a:bodyPr>
          <a:lstStyle/>
          <a:p>
            <a:r>
              <a:rPr lang="en-US" sz="2000" dirty="0"/>
              <a:t>Customer can experience the bank as a single entity, regardless of their location.</a:t>
            </a:r>
          </a:p>
          <a:p>
            <a:r>
              <a:rPr lang="en-US" sz="2000" dirty="0"/>
              <a:t>Core Banking is the back-end system that connects multiple branches of the same bank together to deliver operations like loan management, withdrawals, deposits, payments all in real-time.</a:t>
            </a:r>
          </a:p>
          <a:p>
            <a:r>
              <a:rPr lang="en-US" sz="2000" dirty="0"/>
              <a:t>Services include new account creation, CRM, interest calculations, deposits, withdrawals, loan issuing etc.,</a:t>
            </a:r>
          </a:p>
          <a:p>
            <a:r>
              <a:rPr lang="en-US" sz="2000" dirty="0"/>
              <a:t>When customer withdraws money from ATM, application sends request to the centralized data center, which can process the request and authenticates the operation.</a:t>
            </a:r>
          </a:p>
          <a:p>
            <a:endParaRPr lang="en-US" sz="2000" dirty="0"/>
          </a:p>
          <a:p>
            <a:endParaRPr lang="en-US" sz="2000" dirty="0"/>
          </a:p>
        </p:txBody>
      </p:sp>
      <p:sp>
        <p:nvSpPr>
          <p:cNvPr id="3" name="Title 2">
            <a:extLst>
              <a:ext uri="{FF2B5EF4-FFF2-40B4-BE49-F238E27FC236}">
                <a16:creationId xmlns:a16="http://schemas.microsoft.com/office/drawing/2014/main" id="{BAE1C473-4E03-B09D-A1E9-3F004023A4C9}"/>
              </a:ext>
            </a:extLst>
          </p:cNvPr>
          <p:cNvSpPr>
            <a:spLocks noGrp="1"/>
          </p:cNvSpPr>
          <p:nvPr>
            <p:ph type="title"/>
          </p:nvPr>
        </p:nvSpPr>
        <p:spPr/>
        <p:txBody>
          <a:bodyPr/>
          <a:lstStyle/>
          <a:p>
            <a:r>
              <a:rPr lang="en-US" dirty="0"/>
              <a:t>CORE Banking – Centralized Online Real-time Environment</a:t>
            </a:r>
            <a:endParaRPr lang="en-IN" dirty="0"/>
          </a:p>
        </p:txBody>
      </p:sp>
      <p:sp>
        <p:nvSpPr>
          <p:cNvPr id="4" name="Slide Number Placeholder 3">
            <a:extLst>
              <a:ext uri="{FF2B5EF4-FFF2-40B4-BE49-F238E27FC236}">
                <a16:creationId xmlns:a16="http://schemas.microsoft.com/office/drawing/2014/main" id="{BC14CA54-2FFC-96E3-026A-B0049AB28D90}"/>
              </a:ext>
            </a:extLst>
          </p:cNvPr>
          <p:cNvSpPr>
            <a:spLocks noGrp="1"/>
          </p:cNvSpPr>
          <p:nvPr>
            <p:ph type="sldNum" sz="quarter" idx="12"/>
          </p:nvPr>
        </p:nvSpPr>
        <p:spPr/>
        <p:txBody>
          <a:bodyPr/>
          <a:lstStyle/>
          <a:p>
            <a:fld id="{C7F1B9D8-1D95-44B3-9E1C-E404196FC055}" type="slidenum">
              <a:rPr lang="hi-IN" smtClean="0"/>
              <a:pPr/>
              <a:t>17</a:t>
            </a:fld>
            <a:endParaRPr lang="hi-IN"/>
          </a:p>
        </p:txBody>
      </p:sp>
    </p:spTree>
    <p:extLst>
      <p:ext uri="{BB962C8B-B14F-4D97-AF65-F5344CB8AC3E}">
        <p14:creationId xmlns:p14="http://schemas.microsoft.com/office/powerpoint/2010/main" val="287124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FB40EB-D1F7-F960-70DB-A2B55C4AB94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F1B9D8-1D95-44B3-9E1C-E404196FC055}" type="slidenum">
              <a:rPr kumimoji="0" lang="hi-IN" sz="9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angal" panose="02040503050203030202"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hi-IN" sz="900" b="0" i="0" u="none" strike="noStrike" kern="1200" cap="none" spc="0" normalizeH="0" baseline="0" noProof="0">
              <a:ln>
                <a:noFill/>
              </a:ln>
              <a:solidFill>
                <a:prstClr val="white">
                  <a:lumMod val="50000"/>
                </a:prstClr>
              </a:solidFill>
              <a:effectLst/>
              <a:uLnTx/>
              <a:uFillTx/>
              <a:latin typeface="Calibri" panose="020F0502020204030204"/>
              <a:ea typeface="+mn-ea"/>
              <a:cs typeface="Mangal" panose="02040503050203030202" pitchFamily="18" charset="0"/>
            </a:endParaRPr>
          </a:p>
        </p:txBody>
      </p:sp>
      <p:sp>
        <p:nvSpPr>
          <p:cNvPr id="6" name="Title 5">
            <a:extLst>
              <a:ext uri="{FF2B5EF4-FFF2-40B4-BE49-F238E27FC236}">
                <a16:creationId xmlns:a16="http://schemas.microsoft.com/office/drawing/2014/main" id="{3BDC82D9-DD3D-CD37-E426-4DE47D825E0B}"/>
              </a:ext>
            </a:extLst>
          </p:cNvPr>
          <p:cNvSpPr>
            <a:spLocks noGrp="1"/>
          </p:cNvSpPr>
          <p:nvPr>
            <p:ph type="title"/>
          </p:nvPr>
        </p:nvSpPr>
        <p:spPr>
          <a:xfrm>
            <a:off x="533401" y="188841"/>
            <a:ext cx="9690100" cy="424732"/>
          </a:xfrm>
        </p:spPr>
        <p:txBody>
          <a:bodyPr/>
          <a:lstStyle/>
          <a:p>
            <a:r>
              <a:rPr lang="en-US" dirty="0"/>
              <a:t>Banking Architecture</a:t>
            </a:r>
            <a:endParaRPr lang="en-IN" dirty="0"/>
          </a:p>
        </p:txBody>
      </p:sp>
      <p:pic>
        <p:nvPicPr>
          <p:cNvPr id="3" name="Content Placeholder 2" descr="A diagram of enterprise information systems">
            <a:extLst>
              <a:ext uri="{FF2B5EF4-FFF2-40B4-BE49-F238E27FC236}">
                <a16:creationId xmlns:a16="http://schemas.microsoft.com/office/drawing/2014/main" id="{E63CCC9C-A3EB-013F-A80C-A00E9DA2D2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406" y="1161041"/>
            <a:ext cx="11439187" cy="5157381"/>
          </a:xfrm>
        </p:spPr>
      </p:pic>
    </p:spTree>
    <p:extLst>
      <p:ext uri="{BB962C8B-B14F-4D97-AF65-F5344CB8AC3E}">
        <p14:creationId xmlns:p14="http://schemas.microsoft.com/office/powerpoint/2010/main" val="902770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a:extLst>
              <a:ext uri="{FF2B5EF4-FFF2-40B4-BE49-F238E27FC236}">
                <a16:creationId xmlns:a16="http://schemas.microsoft.com/office/drawing/2014/main" id="{FECD0B29-80FB-87C3-5414-71B7B180A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210" y="1253331"/>
            <a:ext cx="10990713" cy="4970488"/>
          </a:xfrm>
        </p:spPr>
      </p:pic>
      <p:sp>
        <p:nvSpPr>
          <p:cNvPr id="3" name="Title 2">
            <a:extLst>
              <a:ext uri="{FF2B5EF4-FFF2-40B4-BE49-F238E27FC236}">
                <a16:creationId xmlns:a16="http://schemas.microsoft.com/office/drawing/2014/main" id="{AAAC4A04-D78F-3C23-CD93-B51C268CD232}"/>
              </a:ext>
            </a:extLst>
          </p:cNvPr>
          <p:cNvSpPr>
            <a:spLocks noGrp="1"/>
          </p:cNvSpPr>
          <p:nvPr>
            <p:ph type="title"/>
          </p:nvPr>
        </p:nvSpPr>
        <p:spPr/>
        <p:txBody>
          <a:bodyPr/>
          <a:lstStyle/>
          <a:p>
            <a:r>
              <a:rPr lang="en-US" dirty="0"/>
              <a:t>Modern Day Banking Application Architecture</a:t>
            </a:r>
            <a:endParaRPr lang="en-IN" dirty="0"/>
          </a:p>
        </p:txBody>
      </p:sp>
      <p:sp>
        <p:nvSpPr>
          <p:cNvPr id="4" name="Slide Number Placeholder 3">
            <a:extLst>
              <a:ext uri="{FF2B5EF4-FFF2-40B4-BE49-F238E27FC236}">
                <a16:creationId xmlns:a16="http://schemas.microsoft.com/office/drawing/2014/main" id="{290E827D-4AC7-6A8E-7B98-3BCF681A0D04}"/>
              </a:ext>
            </a:extLst>
          </p:cNvPr>
          <p:cNvSpPr>
            <a:spLocks noGrp="1"/>
          </p:cNvSpPr>
          <p:nvPr>
            <p:ph type="sldNum" sz="quarter" idx="12"/>
          </p:nvPr>
        </p:nvSpPr>
        <p:spPr/>
        <p:txBody>
          <a:bodyPr/>
          <a:lstStyle/>
          <a:p>
            <a:fld id="{C7F1B9D8-1D95-44B3-9E1C-E404196FC055}" type="slidenum">
              <a:rPr lang="hi-IN" smtClean="0"/>
              <a:pPr/>
              <a:t>19</a:t>
            </a:fld>
            <a:endParaRPr lang="hi-IN"/>
          </a:p>
        </p:txBody>
      </p:sp>
    </p:spTree>
    <p:extLst>
      <p:ext uri="{BB962C8B-B14F-4D97-AF65-F5344CB8AC3E}">
        <p14:creationId xmlns:p14="http://schemas.microsoft.com/office/powerpoint/2010/main" val="185365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3D2D1-BB2B-B28F-64B4-5B463AE2F692}"/>
              </a:ext>
            </a:extLst>
          </p:cNvPr>
          <p:cNvSpPr>
            <a:spLocks noGrp="1"/>
          </p:cNvSpPr>
          <p:nvPr>
            <p:ph idx="1"/>
          </p:nvPr>
        </p:nvSpPr>
        <p:spPr>
          <a:xfrm>
            <a:off x="838199" y="1212981"/>
            <a:ext cx="10713631" cy="5075852"/>
          </a:xfrm>
        </p:spPr>
        <p:txBody>
          <a:bodyPr anchor="ctr">
            <a:normAutofit/>
          </a:bodyPr>
          <a:lstStyle/>
          <a:p>
            <a:pPr>
              <a:buFont typeface="Wingdings" panose="05000000000000000000" pitchFamily="2" charset="2"/>
              <a:buChar char="v"/>
            </a:pPr>
            <a:r>
              <a:rPr lang="en-US" dirty="0">
                <a:latin typeface="Calibri" panose="020F0502020204030204" pitchFamily="34" charset="0"/>
                <a:cs typeface="Calibri" panose="020F0502020204030204" pitchFamily="34" charset="0"/>
              </a:rPr>
              <a:t> The Indian Banking System Traces Back Its History to 1786. When The First Bank In India (The General Bank Of India) Was Established. </a:t>
            </a:r>
          </a:p>
          <a:p>
            <a:pPr>
              <a:buFont typeface="Wingdings" panose="05000000000000000000" pitchFamily="2" charset="2"/>
              <a:buChar char="v"/>
            </a:pPr>
            <a:r>
              <a:rPr lang="en-US" dirty="0">
                <a:latin typeface="Calibri" panose="020F0502020204030204" pitchFamily="34" charset="0"/>
                <a:cs typeface="Calibri" panose="020F0502020204030204" pitchFamily="34" charset="0"/>
              </a:rPr>
              <a:t> The Journey of Indian Banking System Can Be Divided Into Three Phases.</a:t>
            </a:r>
          </a:p>
          <a:p>
            <a:pPr>
              <a:buFont typeface="Wingdings" panose="05000000000000000000" pitchFamily="2" charset="2"/>
              <a:buChar char="ü"/>
            </a:pPr>
            <a:r>
              <a:rPr lang="en-US" dirty="0">
                <a:latin typeface="Calibri" panose="020F0502020204030204" pitchFamily="34" charset="0"/>
                <a:cs typeface="Calibri" panose="020F0502020204030204" pitchFamily="34" charset="0"/>
              </a:rPr>
              <a:t> Phase I (Early Phase From 1786 to 1969 Of Indian Banks) .</a:t>
            </a:r>
          </a:p>
          <a:p>
            <a:pPr marL="0" indent="0">
              <a:buNone/>
            </a:pPr>
            <a:r>
              <a:rPr lang="en-US" dirty="0">
                <a:latin typeface="Calibri" panose="020F0502020204030204" pitchFamily="34" charset="0"/>
                <a:cs typeface="Calibri" panose="020F0502020204030204" pitchFamily="34" charset="0"/>
              </a:rPr>
              <a:t>  19</a:t>
            </a:r>
            <a:r>
              <a:rPr lang="en-US" baseline="30000" dirty="0">
                <a:latin typeface="Calibri" panose="020F0502020204030204" pitchFamily="34" charset="0"/>
                <a:cs typeface="Calibri" panose="020F0502020204030204" pitchFamily="34" charset="0"/>
              </a:rPr>
              <a:t>th</a:t>
            </a:r>
            <a:r>
              <a:rPr lang="en-US" dirty="0">
                <a:latin typeface="Calibri" panose="020F0502020204030204" pitchFamily="34" charset="0"/>
                <a:cs typeface="Calibri" panose="020F0502020204030204" pitchFamily="34" charset="0"/>
              </a:rPr>
              <a:t> century, BBM </a:t>
            </a:r>
            <a:r>
              <a:rPr lang="en-IN" dirty="0">
                <a:latin typeface="Calibri" panose="020F0502020204030204" pitchFamily="34" charset="0"/>
                <a:cs typeface="Calibri" panose="020F0502020204030204" pitchFamily="34" charset="0"/>
              </a:rPr>
              <a:t>Presidency Banks, Imperial Bank Of India ,RBI 1935</a:t>
            </a: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ü"/>
            </a:pPr>
            <a:r>
              <a:rPr lang="en-US" dirty="0">
                <a:latin typeface="Calibri" panose="020F0502020204030204" pitchFamily="34" charset="0"/>
                <a:cs typeface="Calibri" panose="020F0502020204030204" pitchFamily="34" charset="0"/>
              </a:rPr>
              <a:t> Phase II (Nationalization of Indian Banks and Up to 1991 Prior To Indian Banking Sector Reforms)- SBI , agent of RBI ,RRB.</a:t>
            </a:r>
          </a:p>
          <a:p>
            <a:pPr>
              <a:buFont typeface="Wingdings" panose="05000000000000000000" pitchFamily="2" charset="2"/>
              <a:buChar char="ü"/>
            </a:pPr>
            <a:r>
              <a:rPr lang="en-US" dirty="0">
                <a:latin typeface="Calibri" panose="020F0502020204030204" pitchFamily="34" charset="0"/>
                <a:cs typeface="Calibri" panose="020F0502020204030204" pitchFamily="34" charset="0"/>
              </a:rPr>
              <a:t>Phase lll (New Phase Indian Financial And Banking Sector Reform After 1991) – Liberalization of banking practices, new BOI with PNB 1993</a:t>
            </a:r>
          </a:p>
        </p:txBody>
      </p:sp>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85378"/>
            <a:ext cx="9690100" cy="595672"/>
          </a:xfrm>
        </p:spPr>
        <p:txBody>
          <a:bodyPr/>
          <a:lstStyle/>
          <a:p>
            <a:r>
              <a:rPr lang="en-US" dirty="0"/>
              <a:t>History And Growth Of Banking Systems </a:t>
            </a: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a:t>
            </a:fld>
            <a:endParaRPr lang="hi-IN"/>
          </a:p>
        </p:txBody>
      </p:sp>
    </p:spTree>
    <p:extLst>
      <p:ext uri="{BB962C8B-B14F-4D97-AF65-F5344CB8AC3E}">
        <p14:creationId xmlns:p14="http://schemas.microsoft.com/office/powerpoint/2010/main" val="41315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CA697F-AF1D-B257-6BC1-77C3B43CA548}"/>
              </a:ext>
            </a:extLst>
          </p:cNvPr>
          <p:cNvSpPr>
            <a:spLocks noGrp="1"/>
          </p:cNvSpPr>
          <p:nvPr>
            <p:ph idx="1"/>
          </p:nvPr>
        </p:nvSpPr>
        <p:spPr>
          <a:xfrm>
            <a:off x="866191" y="1499053"/>
            <a:ext cx="10713631" cy="3614123"/>
          </a:xfrm>
        </p:spPr>
        <p:txBody>
          <a:bodyPr>
            <a:normAutofit/>
          </a:bodyPr>
          <a:lstStyle/>
          <a:p>
            <a:r>
              <a:rPr lang="en-US" sz="2000" dirty="0"/>
              <a:t>Digital Banking architectures:</a:t>
            </a:r>
          </a:p>
          <a:p>
            <a:r>
              <a:rPr lang="en-US" sz="2000" dirty="0"/>
              <a:t>A typical layered mobile banking system architecture consists of three layers:</a:t>
            </a:r>
          </a:p>
          <a:p>
            <a:pPr algn="l">
              <a:buFont typeface="Arial" panose="020B0604020202020204" pitchFamily="34" charset="0"/>
              <a:buChar char="•"/>
            </a:pPr>
            <a:r>
              <a:rPr lang="en-US" sz="2000" b="0" i="0" dirty="0">
                <a:solidFill>
                  <a:srgbClr val="202124"/>
                </a:solidFill>
                <a:effectLst/>
                <a:latin typeface="Google Sans"/>
              </a:rPr>
              <a:t>Presentation layer (front end)</a:t>
            </a:r>
          </a:p>
          <a:p>
            <a:pPr algn="l">
              <a:buFont typeface="Arial" panose="020B0604020202020204" pitchFamily="34" charset="0"/>
              <a:buChar char="•"/>
            </a:pPr>
            <a:r>
              <a:rPr lang="en-US" sz="2000" b="0" i="0" dirty="0">
                <a:solidFill>
                  <a:srgbClr val="202124"/>
                </a:solidFill>
                <a:effectLst/>
                <a:latin typeface="Google Sans"/>
              </a:rPr>
              <a:t>Middleware layer</a:t>
            </a:r>
          </a:p>
          <a:p>
            <a:pPr algn="l">
              <a:buFont typeface="Arial" panose="020B0604020202020204" pitchFamily="34" charset="0"/>
              <a:buChar char="•"/>
            </a:pPr>
            <a:r>
              <a:rPr lang="en-US" sz="2000" b="0" i="0" dirty="0">
                <a:solidFill>
                  <a:srgbClr val="202124"/>
                </a:solidFill>
                <a:effectLst/>
                <a:latin typeface="Google Sans"/>
              </a:rPr>
              <a:t>Backend layer</a:t>
            </a:r>
          </a:p>
          <a:p>
            <a:pPr algn="l">
              <a:buFont typeface="Arial" panose="020B0604020202020204" pitchFamily="34" charset="0"/>
              <a:buChar char="•"/>
            </a:pPr>
            <a:endParaRPr lang="en-US" sz="2000" dirty="0">
              <a:solidFill>
                <a:srgbClr val="202124"/>
              </a:solidFill>
              <a:latin typeface="Google Sans"/>
            </a:endParaRPr>
          </a:p>
          <a:p>
            <a:r>
              <a:rPr lang="en-US" sz="2000" dirty="0"/>
              <a:t>Presentation Layer: channels</a:t>
            </a:r>
          </a:p>
          <a:p>
            <a:r>
              <a:rPr lang="en-US" sz="2000" dirty="0"/>
              <a:t>Web, mobile browser, mobile app, wearables, IoT, ATM, chatbots</a:t>
            </a:r>
          </a:p>
          <a:p>
            <a:r>
              <a:rPr lang="en-US" sz="2000" dirty="0"/>
              <a:t>The presentation layer handles the browser and user interface communication logic.</a:t>
            </a:r>
          </a:p>
          <a:p>
            <a:pPr algn="l">
              <a:buFont typeface="Arial" panose="020B0604020202020204" pitchFamily="34" charset="0"/>
              <a:buChar char="•"/>
            </a:pPr>
            <a:endParaRPr lang="en-US" sz="2000" b="0" i="0" dirty="0">
              <a:solidFill>
                <a:srgbClr val="202124"/>
              </a:solidFill>
              <a:effectLst/>
              <a:latin typeface="Google Sans"/>
            </a:endParaRPr>
          </a:p>
          <a:p>
            <a:endParaRPr lang="en-IN" dirty="0"/>
          </a:p>
        </p:txBody>
      </p:sp>
      <p:sp>
        <p:nvSpPr>
          <p:cNvPr id="3" name="Title 2">
            <a:extLst>
              <a:ext uri="{FF2B5EF4-FFF2-40B4-BE49-F238E27FC236}">
                <a16:creationId xmlns:a16="http://schemas.microsoft.com/office/drawing/2014/main" id="{B7BAC4DF-19A9-5FA5-914C-3A6F7F942C4F}"/>
              </a:ext>
            </a:extLst>
          </p:cNvPr>
          <p:cNvSpPr>
            <a:spLocks noGrp="1"/>
          </p:cNvSpPr>
          <p:nvPr>
            <p:ph type="title"/>
          </p:nvPr>
        </p:nvSpPr>
        <p:spPr/>
        <p:txBody>
          <a:bodyPr/>
          <a:lstStyle/>
          <a:p>
            <a:r>
              <a:rPr lang="en-US" dirty="0"/>
              <a:t>Simplified architecture</a:t>
            </a:r>
            <a:endParaRPr lang="en-IN" dirty="0"/>
          </a:p>
        </p:txBody>
      </p:sp>
      <p:sp>
        <p:nvSpPr>
          <p:cNvPr id="4" name="Slide Number Placeholder 3">
            <a:extLst>
              <a:ext uri="{FF2B5EF4-FFF2-40B4-BE49-F238E27FC236}">
                <a16:creationId xmlns:a16="http://schemas.microsoft.com/office/drawing/2014/main" id="{0793CAE9-E008-16F5-1052-C90AD3795153}"/>
              </a:ext>
            </a:extLst>
          </p:cNvPr>
          <p:cNvSpPr>
            <a:spLocks noGrp="1"/>
          </p:cNvSpPr>
          <p:nvPr>
            <p:ph type="sldNum" sz="quarter" idx="12"/>
          </p:nvPr>
        </p:nvSpPr>
        <p:spPr/>
        <p:txBody>
          <a:bodyPr/>
          <a:lstStyle/>
          <a:p>
            <a:fld id="{C7F1B9D8-1D95-44B3-9E1C-E404196FC055}" type="slidenum">
              <a:rPr lang="hi-IN" smtClean="0"/>
              <a:pPr/>
              <a:t>20</a:t>
            </a:fld>
            <a:endParaRPr lang="hi-IN"/>
          </a:p>
        </p:txBody>
      </p:sp>
    </p:spTree>
    <p:extLst>
      <p:ext uri="{BB962C8B-B14F-4D97-AF65-F5344CB8AC3E}">
        <p14:creationId xmlns:p14="http://schemas.microsoft.com/office/powerpoint/2010/main" val="183781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B5D427-A6F0-C051-D0B0-D1052A4DB5D9}"/>
              </a:ext>
            </a:extLst>
          </p:cNvPr>
          <p:cNvSpPr>
            <a:spLocks noGrp="1"/>
          </p:cNvSpPr>
          <p:nvPr>
            <p:ph idx="1"/>
          </p:nvPr>
        </p:nvSpPr>
        <p:spPr>
          <a:xfrm>
            <a:off x="987918" y="1253331"/>
            <a:ext cx="10713631" cy="4890294"/>
          </a:xfrm>
        </p:spPr>
        <p:txBody>
          <a:bodyPr>
            <a:normAutofit/>
          </a:bodyPr>
          <a:lstStyle/>
          <a:p>
            <a:endParaRPr lang="en-IN" sz="2000" dirty="0"/>
          </a:p>
          <a:p>
            <a:r>
              <a:rPr lang="en-IN" sz="2000" dirty="0"/>
              <a:t>Middleware Layer: it has 3 layers </a:t>
            </a:r>
          </a:p>
          <a:p>
            <a:r>
              <a:rPr lang="en-IN" sz="2000" dirty="0"/>
              <a:t>1)security: primary importance</a:t>
            </a:r>
          </a:p>
          <a:p>
            <a:r>
              <a:rPr lang="en-IN" sz="2000" dirty="0"/>
              <a:t>Authentication, firewall, mobile security, web security</a:t>
            </a:r>
          </a:p>
          <a:p>
            <a:pPr marL="0" indent="0">
              <a:buNone/>
            </a:pPr>
            <a:endParaRPr lang="en-IN" sz="2000" dirty="0"/>
          </a:p>
          <a:p>
            <a:r>
              <a:rPr lang="en-IN" sz="2000" dirty="0"/>
              <a:t>2) Integration: used to connect presentation and backend layers</a:t>
            </a:r>
          </a:p>
          <a:p>
            <a:r>
              <a:rPr lang="en-IN" sz="2000" dirty="0"/>
              <a:t>Messaging, processing, quality of service, management</a:t>
            </a:r>
          </a:p>
          <a:p>
            <a:pPr marL="0" indent="0">
              <a:buNone/>
            </a:pPr>
            <a:endParaRPr lang="en-IN" sz="2000" dirty="0"/>
          </a:p>
          <a:p>
            <a:r>
              <a:rPr lang="en-IN" sz="2000" dirty="0"/>
              <a:t>3) Orchestration: used to perform required actions hence called as central nervous system of digital banking</a:t>
            </a:r>
          </a:p>
          <a:p>
            <a:r>
              <a:rPr lang="en-IN" sz="2000" dirty="0"/>
              <a:t>Processing, rules</a:t>
            </a:r>
            <a:endParaRPr lang="en-US" sz="2000" dirty="0"/>
          </a:p>
        </p:txBody>
      </p:sp>
      <p:sp>
        <p:nvSpPr>
          <p:cNvPr id="3" name="Title 2">
            <a:extLst>
              <a:ext uri="{FF2B5EF4-FFF2-40B4-BE49-F238E27FC236}">
                <a16:creationId xmlns:a16="http://schemas.microsoft.com/office/drawing/2014/main" id="{B95407D4-9175-DC43-709A-3CD88BEDC19F}"/>
              </a:ext>
            </a:extLst>
          </p:cNvPr>
          <p:cNvSpPr>
            <a:spLocks noGrp="1"/>
          </p:cNvSpPr>
          <p:nvPr>
            <p:ph type="title"/>
          </p:nvPr>
        </p:nvSpPr>
        <p:spPr/>
        <p:txBody>
          <a:bodyPr/>
          <a:lstStyle/>
          <a:p>
            <a:r>
              <a:rPr lang="en-US" dirty="0"/>
              <a:t>Simplified architecture</a:t>
            </a:r>
            <a:endParaRPr lang="en-IN" dirty="0"/>
          </a:p>
        </p:txBody>
      </p:sp>
      <p:sp>
        <p:nvSpPr>
          <p:cNvPr id="4" name="Slide Number Placeholder 3">
            <a:extLst>
              <a:ext uri="{FF2B5EF4-FFF2-40B4-BE49-F238E27FC236}">
                <a16:creationId xmlns:a16="http://schemas.microsoft.com/office/drawing/2014/main" id="{F0102547-8808-E864-6B01-0446B10D045D}"/>
              </a:ext>
            </a:extLst>
          </p:cNvPr>
          <p:cNvSpPr>
            <a:spLocks noGrp="1"/>
          </p:cNvSpPr>
          <p:nvPr>
            <p:ph type="sldNum" sz="quarter" idx="12"/>
          </p:nvPr>
        </p:nvSpPr>
        <p:spPr/>
        <p:txBody>
          <a:bodyPr/>
          <a:lstStyle/>
          <a:p>
            <a:fld id="{C7F1B9D8-1D95-44B3-9E1C-E404196FC055}" type="slidenum">
              <a:rPr lang="hi-IN" smtClean="0"/>
              <a:pPr/>
              <a:t>21</a:t>
            </a:fld>
            <a:endParaRPr lang="hi-IN"/>
          </a:p>
        </p:txBody>
      </p:sp>
    </p:spTree>
    <p:extLst>
      <p:ext uri="{BB962C8B-B14F-4D97-AF65-F5344CB8AC3E}">
        <p14:creationId xmlns:p14="http://schemas.microsoft.com/office/powerpoint/2010/main" val="2220715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28366-B6C9-F783-169D-3F56E2F39E90}"/>
              </a:ext>
            </a:extLst>
          </p:cNvPr>
          <p:cNvSpPr>
            <a:spLocks noGrp="1"/>
          </p:cNvSpPr>
          <p:nvPr>
            <p:ph idx="1"/>
          </p:nvPr>
        </p:nvSpPr>
        <p:spPr>
          <a:xfrm>
            <a:off x="838199" y="1825625"/>
            <a:ext cx="10713631" cy="3446171"/>
          </a:xfrm>
        </p:spPr>
        <p:txBody>
          <a:bodyPr>
            <a:normAutofit/>
          </a:bodyPr>
          <a:lstStyle/>
          <a:p>
            <a:r>
              <a:rPr lang="en-US" sz="2000" dirty="0"/>
              <a:t>Backend layer:</a:t>
            </a:r>
          </a:p>
          <a:p>
            <a:r>
              <a:rPr lang="en-US" sz="2000" dirty="0"/>
              <a:t>Internal API’s, External API’s, digital banking platforms, internal API’s</a:t>
            </a:r>
          </a:p>
          <a:p>
            <a:pPr marL="0" indent="0">
              <a:buNone/>
            </a:pPr>
            <a:endParaRPr lang="en-US" sz="2000" dirty="0"/>
          </a:p>
          <a:p>
            <a:r>
              <a:rPr lang="en-US" sz="2000" dirty="0"/>
              <a:t>Data and Analytics:</a:t>
            </a:r>
          </a:p>
          <a:p>
            <a:r>
              <a:rPr lang="en-US" sz="2000" dirty="0"/>
              <a:t>Data warehousing, cloud data warehousing, analytics</a:t>
            </a:r>
          </a:p>
          <a:p>
            <a:pPr marL="0" indent="0">
              <a:buNone/>
            </a:pPr>
            <a:endParaRPr lang="en-US" sz="2000" dirty="0"/>
          </a:p>
          <a:p>
            <a:r>
              <a:rPr lang="en-US" sz="2000" dirty="0"/>
              <a:t>Banking Core system:</a:t>
            </a:r>
          </a:p>
          <a:p>
            <a:r>
              <a:rPr lang="en-US" sz="2000" dirty="0"/>
              <a:t>Customer, transactions, payments, accounting.</a:t>
            </a:r>
            <a:endParaRPr lang="en-IN" sz="2000" dirty="0"/>
          </a:p>
        </p:txBody>
      </p:sp>
      <p:sp>
        <p:nvSpPr>
          <p:cNvPr id="3" name="Title 2">
            <a:extLst>
              <a:ext uri="{FF2B5EF4-FFF2-40B4-BE49-F238E27FC236}">
                <a16:creationId xmlns:a16="http://schemas.microsoft.com/office/drawing/2014/main" id="{26841AC7-9396-A970-25D7-D0833EEFE2C6}"/>
              </a:ext>
            </a:extLst>
          </p:cNvPr>
          <p:cNvSpPr>
            <a:spLocks noGrp="1"/>
          </p:cNvSpPr>
          <p:nvPr>
            <p:ph type="title"/>
          </p:nvPr>
        </p:nvSpPr>
        <p:spPr/>
        <p:txBody>
          <a:bodyPr/>
          <a:lstStyle/>
          <a:p>
            <a:r>
              <a:rPr lang="en-US" dirty="0"/>
              <a:t>Simplified architecture</a:t>
            </a:r>
            <a:endParaRPr lang="en-IN" dirty="0"/>
          </a:p>
        </p:txBody>
      </p:sp>
      <p:sp>
        <p:nvSpPr>
          <p:cNvPr id="4" name="Slide Number Placeholder 3">
            <a:extLst>
              <a:ext uri="{FF2B5EF4-FFF2-40B4-BE49-F238E27FC236}">
                <a16:creationId xmlns:a16="http://schemas.microsoft.com/office/drawing/2014/main" id="{739EB305-4E09-1233-1530-90BE50435534}"/>
              </a:ext>
            </a:extLst>
          </p:cNvPr>
          <p:cNvSpPr>
            <a:spLocks noGrp="1"/>
          </p:cNvSpPr>
          <p:nvPr>
            <p:ph type="sldNum" sz="quarter" idx="12"/>
          </p:nvPr>
        </p:nvSpPr>
        <p:spPr/>
        <p:txBody>
          <a:bodyPr/>
          <a:lstStyle/>
          <a:p>
            <a:fld id="{C7F1B9D8-1D95-44B3-9E1C-E404196FC055}" type="slidenum">
              <a:rPr lang="hi-IN" smtClean="0"/>
              <a:pPr/>
              <a:t>22</a:t>
            </a:fld>
            <a:endParaRPr lang="hi-IN"/>
          </a:p>
        </p:txBody>
      </p:sp>
    </p:spTree>
    <p:extLst>
      <p:ext uri="{BB962C8B-B14F-4D97-AF65-F5344CB8AC3E}">
        <p14:creationId xmlns:p14="http://schemas.microsoft.com/office/powerpoint/2010/main" val="253363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34010"/>
            <a:ext cx="9502361" cy="1200329"/>
          </a:xfrm>
        </p:spPr>
        <p:txBody>
          <a:bodyPr/>
          <a:lstStyle/>
          <a:p>
            <a:r>
              <a:rPr lang="en-US" sz="3600" b="0" dirty="0">
                <a:solidFill>
                  <a:srgbClr val="F2F2F3"/>
                </a:solidFill>
                <a:latin typeface="Arial"/>
                <a:cs typeface="Arial"/>
              </a:rPr>
              <a:t>Banking Products</a:t>
            </a:r>
          </a:p>
          <a:p>
            <a:endParaRPr lang="en-US" sz="4400" b="0" dirty="0">
              <a:latin typeface="Calibri"/>
              <a:cs typeface="Calibri"/>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23</a:t>
            </a:fld>
            <a:endParaRPr lang="hi-IN"/>
          </a:p>
        </p:txBody>
      </p:sp>
      <p:grpSp>
        <p:nvGrpSpPr>
          <p:cNvPr id="20" name="Group 19">
            <a:extLst>
              <a:ext uri="{FF2B5EF4-FFF2-40B4-BE49-F238E27FC236}">
                <a16:creationId xmlns:a16="http://schemas.microsoft.com/office/drawing/2014/main" id="{B64C8B1C-4D12-3545-8C9B-18B50899A82F}"/>
              </a:ext>
            </a:extLst>
          </p:cNvPr>
          <p:cNvGrpSpPr/>
          <p:nvPr/>
        </p:nvGrpSpPr>
        <p:grpSpPr>
          <a:xfrm>
            <a:off x="211823" y="1068899"/>
            <a:ext cx="11134001" cy="5873794"/>
            <a:chOff x="405551" y="1301376"/>
            <a:chExt cx="6801188" cy="3504368"/>
          </a:xfrm>
        </p:grpSpPr>
        <p:sp>
          <p:nvSpPr>
            <p:cNvPr id="21" name="Shape 3">
              <a:extLst>
                <a:ext uri="{FF2B5EF4-FFF2-40B4-BE49-F238E27FC236}">
                  <a16:creationId xmlns:a16="http://schemas.microsoft.com/office/drawing/2014/main" id="{79ECD818-EE1D-16FA-A8D5-96CBA28492AF}"/>
                </a:ext>
              </a:extLst>
            </p:cNvPr>
            <p:cNvSpPr/>
            <p:nvPr/>
          </p:nvSpPr>
          <p:spPr>
            <a:xfrm>
              <a:off x="405551" y="1301376"/>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22" name="Text 4">
              <a:extLst>
                <a:ext uri="{FF2B5EF4-FFF2-40B4-BE49-F238E27FC236}">
                  <a16:creationId xmlns:a16="http://schemas.microsoft.com/office/drawing/2014/main" id="{8F83FD4D-0AAC-2EBA-DF54-DA4A8879DE80}"/>
                </a:ext>
              </a:extLst>
            </p:cNvPr>
            <p:cNvSpPr/>
            <p:nvPr/>
          </p:nvSpPr>
          <p:spPr>
            <a:xfrm>
              <a:off x="550360" y="1395141"/>
              <a:ext cx="8255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rgbClr val="FFFFFF"/>
                  </a:solidFill>
                  <a:latin typeface="Poppins"/>
                  <a:ea typeface="Poppins" pitchFamily="34" charset="-122"/>
                  <a:cs typeface="Poppins"/>
                </a:rPr>
                <a:t>1</a:t>
              </a:r>
              <a:endParaRPr lang="en-US" sz="2150">
                <a:solidFill>
                  <a:srgbClr val="FFFFFF"/>
                </a:solidFill>
                <a:latin typeface="Poppins"/>
                <a:cs typeface="Poppins"/>
              </a:endParaRPr>
            </a:p>
          </p:txBody>
        </p:sp>
        <p:sp>
          <p:nvSpPr>
            <p:cNvPr id="23" name="Text 5">
              <a:extLst>
                <a:ext uri="{FF2B5EF4-FFF2-40B4-BE49-F238E27FC236}">
                  <a16:creationId xmlns:a16="http://schemas.microsoft.com/office/drawing/2014/main" id="{B596A259-2379-9C61-47F2-B965056AAEB1}"/>
                </a:ext>
              </a:extLst>
            </p:cNvPr>
            <p:cNvSpPr/>
            <p:nvPr/>
          </p:nvSpPr>
          <p:spPr>
            <a:xfrm>
              <a:off x="1007312" y="1364975"/>
              <a:ext cx="204470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78"/>
                </a:lnSpc>
                <a:buNone/>
              </a:pPr>
              <a:r>
                <a:rPr lang="en-US" sz="2400" b="1" dirty="0">
                  <a:solidFill>
                    <a:srgbClr val="000000"/>
                  </a:solidFill>
                  <a:latin typeface="Poppins"/>
                  <a:ea typeface="Poppins" pitchFamily="34" charset="-122"/>
                  <a:cs typeface="Poppins"/>
                </a:rPr>
                <a:t>Savings Accounts</a:t>
              </a:r>
              <a:endParaRPr lang="en-US" sz="2400" b="1">
                <a:solidFill>
                  <a:srgbClr val="000000"/>
                </a:solidFill>
                <a:latin typeface="Poppins"/>
                <a:ea typeface="Calibri"/>
                <a:cs typeface="Poppins"/>
              </a:endParaRPr>
            </a:p>
          </p:txBody>
        </p:sp>
        <p:sp>
          <p:nvSpPr>
            <p:cNvPr id="24" name="Text 6">
              <a:extLst>
                <a:ext uri="{FF2B5EF4-FFF2-40B4-BE49-F238E27FC236}">
                  <a16:creationId xmlns:a16="http://schemas.microsoft.com/office/drawing/2014/main" id="{68A86E21-DC7C-7CAB-CDFB-561ED5114DC1}"/>
                </a:ext>
              </a:extLst>
            </p:cNvPr>
            <p:cNvSpPr/>
            <p:nvPr/>
          </p:nvSpPr>
          <p:spPr>
            <a:xfrm>
              <a:off x="786994" y="1801687"/>
              <a:ext cx="3459397" cy="1256416"/>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332"/>
                </a:lnSpc>
                <a:buFont typeface="Arial"/>
                <a:buChar char="•"/>
              </a:pPr>
              <a:r>
                <a:rPr lang="en-US" sz="2000" dirty="0">
                  <a:solidFill>
                    <a:srgbClr val="000000"/>
                  </a:solidFill>
                  <a:latin typeface="Roboto"/>
                  <a:ea typeface="Roboto"/>
                  <a:cs typeface="Roboto"/>
                </a:rPr>
                <a:t>A safe and secure way to store and grow your money while earning interest on balance.</a:t>
              </a:r>
              <a:endParaRPr lang="en-US" sz="2000">
                <a:solidFill>
                  <a:srgbClr val="000000"/>
                </a:solidFill>
                <a:ea typeface="Calibri"/>
                <a:cs typeface="Calibri"/>
              </a:endParaRPr>
            </a:p>
            <a:p>
              <a:pPr marL="285750" indent="-285750">
                <a:lnSpc>
                  <a:spcPts val="2332"/>
                </a:lnSpc>
                <a:buFont typeface="Arial"/>
                <a:buChar char="•"/>
              </a:pPr>
              <a:endParaRPr lang="en-US" sz="2000" dirty="0">
                <a:solidFill>
                  <a:srgbClr val="000000"/>
                </a:solidFill>
                <a:latin typeface="Roboto"/>
                <a:ea typeface="Roboto"/>
                <a:cs typeface="Roboto"/>
              </a:endParaRPr>
            </a:p>
            <a:p>
              <a:pPr marL="285750" indent="-285750">
                <a:buFont typeface="Arial"/>
                <a:buChar char="•"/>
              </a:pPr>
              <a:r>
                <a:rPr lang="en-US" sz="2000" dirty="0">
                  <a:solidFill>
                    <a:srgbClr val="000000"/>
                  </a:solidFill>
                  <a:latin typeface="Roboto"/>
                  <a:ea typeface="+mn-lt"/>
                  <a:cs typeface="+mn-lt"/>
                </a:rPr>
                <a:t>Eligible for all resident Indian customers aged 18 and above.</a:t>
              </a:r>
            </a:p>
            <a:p>
              <a:pPr marL="285750" indent="-285750">
                <a:buFont typeface="Arial"/>
                <a:buChar char="•"/>
              </a:pPr>
              <a:endParaRPr lang="en-US" sz="2000" dirty="0">
                <a:solidFill>
                  <a:srgbClr val="000000"/>
                </a:solidFill>
                <a:latin typeface="Roboto"/>
                <a:ea typeface="+mn-lt"/>
                <a:cs typeface="+mn-lt"/>
              </a:endParaRPr>
            </a:p>
            <a:p>
              <a:pPr marL="285750" indent="-285750">
                <a:buFont typeface="Arial"/>
                <a:buChar char="•"/>
              </a:pPr>
              <a:r>
                <a:rPr lang="en-US" sz="2000" dirty="0">
                  <a:solidFill>
                    <a:srgbClr val="000000"/>
                  </a:solidFill>
                  <a:latin typeface="Roboto"/>
                  <a:ea typeface="+mn-lt"/>
                  <a:cs typeface="+mn-lt"/>
                </a:rPr>
                <a:t>Can be opened through branch visits or online banking.</a:t>
              </a:r>
              <a:br>
                <a:rPr lang="en-US" sz="2000" dirty="0">
                  <a:latin typeface="Roboto"/>
                  <a:ea typeface="+mn-lt"/>
                  <a:cs typeface="+mn-lt"/>
                </a:rPr>
              </a:br>
              <a:br>
                <a:rPr lang="en-US" sz="2000" dirty="0"/>
              </a:br>
              <a:endParaRPr lang="en-US" sz="2000">
                <a:solidFill>
                  <a:srgbClr val="000000"/>
                </a:solidFill>
                <a:latin typeface="Roboto"/>
                <a:ea typeface="Calibri"/>
                <a:cs typeface="Calibri"/>
              </a:endParaRPr>
            </a:p>
            <a:p>
              <a:pPr marL="285750" indent="-285750">
                <a:lnSpc>
                  <a:spcPts val="2332"/>
                </a:lnSpc>
                <a:buFont typeface="Arial"/>
                <a:buChar char="•"/>
              </a:pPr>
              <a:endParaRPr lang="en-US" sz="2000" dirty="0">
                <a:solidFill>
                  <a:srgbClr val="000000"/>
                </a:solidFill>
                <a:latin typeface="Roboto"/>
                <a:ea typeface="Roboto"/>
                <a:cs typeface="Roboto"/>
              </a:endParaRPr>
            </a:p>
          </p:txBody>
        </p:sp>
        <p:sp>
          <p:nvSpPr>
            <p:cNvPr id="25" name="Shape 7">
              <a:extLst>
                <a:ext uri="{FF2B5EF4-FFF2-40B4-BE49-F238E27FC236}">
                  <a16:creationId xmlns:a16="http://schemas.microsoft.com/office/drawing/2014/main" id="{06A6AB2A-E9B2-F553-33C9-40DE8FF94FA0}"/>
                </a:ext>
              </a:extLst>
            </p:cNvPr>
            <p:cNvSpPr/>
            <p:nvPr/>
          </p:nvSpPr>
          <p:spPr>
            <a:xfrm>
              <a:off x="4429957" y="1357292"/>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26" name="Text 8">
              <a:extLst>
                <a:ext uri="{FF2B5EF4-FFF2-40B4-BE49-F238E27FC236}">
                  <a16:creationId xmlns:a16="http://schemas.microsoft.com/office/drawing/2014/main" id="{A3B87E97-DEC0-C512-9114-E9B3CFDEB9D1}"/>
                </a:ext>
              </a:extLst>
            </p:cNvPr>
            <p:cNvSpPr/>
            <p:nvPr/>
          </p:nvSpPr>
          <p:spPr>
            <a:xfrm>
              <a:off x="4541574" y="1420235"/>
              <a:ext cx="15875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ea typeface="Poppins" pitchFamily="34" charset="-122"/>
                  <a:cs typeface="Poppins"/>
                </a:rPr>
                <a:t>2</a:t>
              </a:r>
              <a:endParaRPr lang="en-US" sz="2150">
                <a:solidFill>
                  <a:schemeClr val="bg1"/>
                </a:solidFill>
                <a:latin typeface="Poppins"/>
                <a:cs typeface="Poppins"/>
              </a:endParaRPr>
            </a:p>
          </p:txBody>
        </p:sp>
        <p:sp>
          <p:nvSpPr>
            <p:cNvPr id="27" name="Text 9">
              <a:extLst>
                <a:ext uri="{FF2B5EF4-FFF2-40B4-BE49-F238E27FC236}">
                  <a16:creationId xmlns:a16="http://schemas.microsoft.com/office/drawing/2014/main" id="{823845AA-DE5D-611F-077C-DAEDB5289983}"/>
                </a:ext>
              </a:extLst>
            </p:cNvPr>
            <p:cNvSpPr/>
            <p:nvPr/>
          </p:nvSpPr>
          <p:spPr>
            <a:xfrm>
              <a:off x="4965189" y="1361538"/>
              <a:ext cx="224155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78"/>
                </a:lnSpc>
              </a:pPr>
              <a:r>
                <a:rPr lang="en-US" sz="2400" b="1" dirty="0">
                  <a:solidFill>
                    <a:srgbClr val="000000"/>
                  </a:solidFill>
                  <a:latin typeface="Poppins"/>
                  <a:ea typeface="Calibri"/>
                  <a:cs typeface="Poppins"/>
                </a:rPr>
                <a:t>Current Accounts</a:t>
              </a:r>
            </a:p>
          </p:txBody>
        </p:sp>
        <p:sp>
          <p:nvSpPr>
            <p:cNvPr id="28" name="Shape 11">
              <a:extLst>
                <a:ext uri="{FF2B5EF4-FFF2-40B4-BE49-F238E27FC236}">
                  <a16:creationId xmlns:a16="http://schemas.microsoft.com/office/drawing/2014/main" id="{D45800F4-D2CD-1656-1DC0-182B8F2D38AF}"/>
                </a:ext>
              </a:extLst>
            </p:cNvPr>
            <p:cNvSpPr/>
            <p:nvPr/>
          </p:nvSpPr>
          <p:spPr>
            <a:xfrm>
              <a:off x="405551" y="3425095"/>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29" name="Text 12">
              <a:extLst>
                <a:ext uri="{FF2B5EF4-FFF2-40B4-BE49-F238E27FC236}">
                  <a16:creationId xmlns:a16="http://schemas.microsoft.com/office/drawing/2014/main" id="{DCA3E36C-EED3-813B-C437-613C64AB8689}"/>
                </a:ext>
              </a:extLst>
            </p:cNvPr>
            <p:cNvSpPr/>
            <p:nvPr/>
          </p:nvSpPr>
          <p:spPr>
            <a:xfrm>
              <a:off x="538654" y="3518860"/>
              <a:ext cx="16510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ea typeface="Poppins" pitchFamily="34" charset="-122"/>
                  <a:cs typeface="Poppins"/>
                </a:rPr>
                <a:t>3</a:t>
              </a:r>
              <a:endParaRPr lang="en-US" sz="2150">
                <a:solidFill>
                  <a:schemeClr val="bg1"/>
                </a:solidFill>
                <a:latin typeface="Poppins"/>
                <a:cs typeface="Poppins"/>
              </a:endParaRPr>
            </a:p>
          </p:txBody>
        </p:sp>
        <p:sp>
          <p:nvSpPr>
            <p:cNvPr id="30" name="Text 13">
              <a:extLst>
                <a:ext uri="{FF2B5EF4-FFF2-40B4-BE49-F238E27FC236}">
                  <a16:creationId xmlns:a16="http://schemas.microsoft.com/office/drawing/2014/main" id="{432330F1-952C-57AB-5A11-5332DE6E277B}"/>
                </a:ext>
              </a:extLst>
            </p:cNvPr>
            <p:cNvSpPr/>
            <p:nvPr/>
          </p:nvSpPr>
          <p:spPr>
            <a:xfrm>
              <a:off x="999920" y="3547733"/>
              <a:ext cx="254000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78"/>
                </a:lnSpc>
                <a:buNone/>
              </a:pPr>
              <a:r>
                <a:rPr lang="en-US" sz="2400" b="1" dirty="0">
                  <a:solidFill>
                    <a:srgbClr val="000000"/>
                  </a:solidFill>
                  <a:latin typeface="Poppins"/>
                  <a:ea typeface="Poppins" pitchFamily="34" charset="-122"/>
                  <a:cs typeface="Poppins"/>
                </a:rPr>
                <a:t>Terms Deposits</a:t>
              </a:r>
              <a:endParaRPr lang="en-US" sz="2400" b="1">
                <a:solidFill>
                  <a:srgbClr val="000000"/>
                </a:solidFill>
                <a:latin typeface="Poppins"/>
                <a:cs typeface="Poppins"/>
              </a:endParaRPr>
            </a:p>
          </p:txBody>
        </p:sp>
        <p:sp>
          <p:nvSpPr>
            <p:cNvPr id="31" name="Text 14">
              <a:extLst>
                <a:ext uri="{FF2B5EF4-FFF2-40B4-BE49-F238E27FC236}">
                  <a16:creationId xmlns:a16="http://schemas.microsoft.com/office/drawing/2014/main" id="{4336981D-05F8-91EA-21BF-4C6DA52A6D98}"/>
                </a:ext>
              </a:extLst>
            </p:cNvPr>
            <p:cNvSpPr/>
            <p:nvPr/>
          </p:nvSpPr>
          <p:spPr>
            <a:xfrm>
              <a:off x="984702" y="3917240"/>
              <a:ext cx="3341121" cy="888504"/>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32"/>
                </a:lnSpc>
                <a:buNone/>
              </a:pPr>
              <a:r>
                <a:rPr lang="en-US" sz="2000" dirty="0">
                  <a:solidFill>
                    <a:srgbClr val="000000"/>
                  </a:solidFill>
                  <a:latin typeface="Roboto"/>
                  <a:ea typeface="Roboto"/>
                  <a:cs typeface="Roboto"/>
                </a:rPr>
                <a:t>Fixed-term investments that offer higher interest rates for those willing to lock their money away for a set period of time.</a:t>
              </a:r>
            </a:p>
          </p:txBody>
        </p:sp>
        <p:sp>
          <p:nvSpPr>
            <p:cNvPr id="32" name="Shape 15">
              <a:extLst>
                <a:ext uri="{FF2B5EF4-FFF2-40B4-BE49-F238E27FC236}">
                  <a16:creationId xmlns:a16="http://schemas.microsoft.com/office/drawing/2014/main" id="{90F998F0-350E-3F36-911B-71804169949C}"/>
                </a:ext>
              </a:extLst>
            </p:cNvPr>
            <p:cNvSpPr/>
            <p:nvPr/>
          </p:nvSpPr>
          <p:spPr>
            <a:xfrm>
              <a:off x="4484126" y="3417391"/>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33" name="Text 16">
              <a:extLst>
                <a:ext uri="{FF2B5EF4-FFF2-40B4-BE49-F238E27FC236}">
                  <a16:creationId xmlns:a16="http://schemas.microsoft.com/office/drawing/2014/main" id="{486FA2B3-D3D6-6CD6-6886-4BD3574F44AF}"/>
                </a:ext>
              </a:extLst>
            </p:cNvPr>
            <p:cNvSpPr/>
            <p:nvPr/>
          </p:nvSpPr>
          <p:spPr>
            <a:xfrm>
              <a:off x="4609835" y="3525420"/>
              <a:ext cx="16510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ea typeface="Poppins" pitchFamily="34" charset="-122"/>
                  <a:cs typeface="Poppins"/>
                </a:rPr>
                <a:t>4</a:t>
              </a:r>
              <a:endParaRPr lang="en-US" sz="2150">
                <a:solidFill>
                  <a:schemeClr val="bg1"/>
                </a:solidFill>
                <a:latin typeface="Poppins"/>
                <a:cs typeface="Poppins"/>
              </a:endParaRPr>
            </a:p>
          </p:txBody>
        </p:sp>
        <p:sp>
          <p:nvSpPr>
            <p:cNvPr id="34" name="Text 17">
              <a:extLst>
                <a:ext uri="{FF2B5EF4-FFF2-40B4-BE49-F238E27FC236}">
                  <a16:creationId xmlns:a16="http://schemas.microsoft.com/office/drawing/2014/main" id="{C16CB914-64DE-796E-7A43-575EAFC8E273}"/>
                </a:ext>
              </a:extLst>
            </p:cNvPr>
            <p:cNvSpPr/>
            <p:nvPr/>
          </p:nvSpPr>
          <p:spPr>
            <a:xfrm>
              <a:off x="5061225" y="3507228"/>
              <a:ext cx="185162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278"/>
                </a:lnSpc>
                <a:buNone/>
              </a:pPr>
              <a:r>
                <a:rPr lang="en-US" sz="2400" b="1" dirty="0">
                  <a:solidFill>
                    <a:srgbClr val="000000"/>
                  </a:solidFill>
                  <a:latin typeface="Poppins"/>
                  <a:ea typeface="Poppins" pitchFamily="34" charset="-122"/>
                  <a:cs typeface="Poppins"/>
                </a:rPr>
                <a:t>Loans</a:t>
              </a:r>
              <a:endParaRPr lang="en-US" sz="2400" b="1">
                <a:solidFill>
                  <a:srgbClr val="000000"/>
                </a:solidFill>
                <a:latin typeface="Poppins"/>
                <a:ea typeface="Calibri"/>
                <a:cs typeface="Poppins"/>
              </a:endParaRPr>
            </a:p>
          </p:txBody>
        </p:sp>
      </p:grpSp>
      <p:sp>
        <p:nvSpPr>
          <p:cNvPr id="50" name="Text 10">
            <a:extLst>
              <a:ext uri="{FF2B5EF4-FFF2-40B4-BE49-F238E27FC236}">
                <a16:creationId xmlns:a16="http://schemas.microsoft.com/office/drawing/2014/main" id="{CAA6768B-E657-A7AB-8CF5-093AF2C7A16C}"/>
              </a:ext>
            </a:extLst>
          </p:cNvPr>
          <p:cNvSpPr/>
          <p:nvPr/>
        </p:nvSpPr>
        <p:spPr>
          <a:xfrm>
            <a:off x="7146909" y="1885987"/>
            <a:ext cx="4929164" cy="2445634"/>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000" dirty="0">
                <a:latin typeface="Roboto"/>
                <a:ea typeface="+mn-lt"/>
                <a:cs typeface="+mn-lt"/>
              </a:rPr>
              <a:t>Work best for entrepreneurs who need to access their accounts frequently.</a:t>
            </a:r>
            <a:endParaRPr lang="en-US" sz="2000" dirty="0">
              <a:latin typeface="Roboto"/>
              <a:ea typeface="+mn-lt"/>
              <a:cs typeface="Calibri" panose="020F0502020204030204"/>
            </a:endParaRPr>
          </a:p>
          <a:p>
            <a:pPr marL="285750" indent="-285750">
              <a:buFont typeface="Arial"/>
              <a:buChar char="•"/>
            </a:pPr>
            <a:endParaRPr lang="en-US" sz="2000" dirty="0">
              <a:latin typeface="Roboto"/>
              <a:ea typeface="+mn-lt"/>
              <a:cs typeface="Calibri" panose="020F0502020204030204"/>
            </a:endParaRPr>
          </a:p>
          <a:p>
            <a:pPr marL="285750" indent="-285750">
              <a:buFont typeface="Arial"/>
              <a:buChar char="•"/>
            </a:pPr>
            <a:r>
              <a:rPr lang="en-US" sz="2000" dirty="0">
                <a:latin typeface="Roboto"/>
                <a:ea typeface="+mn-lt"/>
                <a:cs typeface="Arial"/>
              </a:rPr>
              <a:t>Requires higher minimum balance than savings accounts.</a:t>
            </a:r>
            <a:endParaRPr lang="en-US" sz="2000" dirty="0">
              <a:latin typeface="Roboto"/>
              <a:ea typeface="+mn-lt"/>
              <a:cs typeface="+mn-lt"/>
            </a:endParaRPr>
          </a:p>
          <a:p>
            <a:pPr marL="285750" indent="-285750">
              <a:buFont typeface="Arial"/>
              <a:buChar char="•"/>
            </a:pPr>
            <a:endParaRPr lang="en-US" sz="2000" dirty="0">
              <a:latin typeface="Roboto"/>
              <a:ea typeface="+mn-lt"/>
              <a:cs typeface="Arial"/>
            </a:endParaRPr>
          </a:p>
          <a:p>
            <a:pPr marL="285750" indent="-285750">
              <a:buFont typeface="Arial"/>
              <a:buChar char="•"/>
            </a:pPr>
            <a:r>
              <a:rPr lang="en-US" sz="2000" dirty="0">
                <a:latin typeface="Roboto"/>
                <a:ea typeface="+mn-lt"/>
                <a:cs typeface="+mn-lt"/>
              </a:rPr>
              <a:t>No interest and charges may </a:t>
            </a:r>
            <a:r>
              <a:rPr lang="en-US" sz="2000">
                <a:latin typeface="Roboto"/>
                <a:ea typeface="+mn-lt"/>
                <a:cs typeface="+mn-lt"/>
              </a:rPr>
              <a:t>incur</a:t>
            </a:r>
          </a:p>
          <a:p>
            <a:r>
              <a:rPr lang="en-US" sz="2000">
                <a:latin typeface="Roboto"/>
                <a:ea typeface="+mn-lt"/>
                <a:cs typeface="+mn-lt"/>
              </a:rPr>
              <a:t>    fees</a:t>
            </a:r>
            <a:endParaRPr lang="en-US" sz="2000">
              <a:latin typeface="Roboto"/>
              <a:ea typeface="Calibri"/>
              <a:cs typeface="Calibri"/>
            </a:endParaRPr>
          </a:p>
          <a:p>
            <a:br>
              <a:rPr lang="en-US" dirty="0"/>
            </a:br>
            <a:endParaRPr lang="en-US" sz="2000" dirty="0">
              <a:latin typeface="Roboto"/>
              <a:ea typeface="Roboto"/>
              <a:cs typeface="Roboto"/>
            </a:endParaRPr>
          </a:p>
          <a:p>
            <a:pPr marL="285750" indent="-285750">
              <a:lnSpc>
                <a:spcPts val="2332"/>
              </a:lnSpc>
              <a:buFont typeface="Arial"/>
              <a:buChar char="•"/>
            </a:pPr>
            <a:endParaRPr lang="en-US" sz="2000" dirty="0">
              <a:latin typeface="Roboto"/>
              <a:ea typeface="Roboto"/>
              <a:cs typeface="Roboto"/>
            </a:endParaRPr>
          </a:p>
        </p:txBody>
      </p:sp>
      <p:sp>
        <p:nvSpPr>
          <p:cNvPr id="51" name="Text 18">
            <a:extLst>
              <a:ext uri="{FF2B5EF4-FFF2-40B4-BE49-F238E27FC236}">
                <a16:creationId xmlns:a16="http://schemas.microsoft.com/office/drawing/2014/main" id="{61CC4ED3-21D6-AF67-21B4-A8FE320DB2FA}"/>
              </a:ext>
            </a:extLst>
          </p:cNvPr>
          <p:cNvSpPr/>
          <p:nvPr/>
        </p:nvSpPr>
        <p:spPr>
          <a:xfrm>
            <a:off x="7715926" y="5235987"/>
            <a:ext cx="4471516" cy="888504"/>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332"/>
              </a:lnSpc>
              <a:buNone/>
            </a:pPr>
            <a:r>
              <a:rPr lang="en-US" sz="2000" dirty="0">
                <a:latin typeface="Roboto"/>
                <a:ea typeface="Roboto"/>
                <a:cs typeface="Roboto"/>
              </a:rPr>
              <a:t>Fulfill your financial needs with various loan options, such as personal loans, mortgages, and auto loans.</a:t>
            </a:r>
          </a:p>
        </p:txBody>
      </p:sp>
    </p:spTree>
    <p:extLst>
      <p:ext uri="{BB962C8B-B14F-4D97-AF65-F5344CB8AC3E}">
        <p14:creationId xmlns:p14="http://schemas.microsoft.com/office/powerpoint/2010/main" val="837950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5503" y="137749"/>
            <a:ext cx="9502361" cy="1089529"/>
          </a:xfrm>
        </p:spPr>
        <p:txBody>
          <a:bodyPr/>
          <a:lstStyle/>
          <a:p>
            <a:r>
              <a:rPr lang="en-US" sz="3600" b="0" dirty="0">
                <a:solidFill>
                  <a:srgbClr val="F2F2F3"/>
                </a:solidFill>
                <a:latin typeface="Arial"/>
                <a:cs typeface="Arial"/>
              </a:rPr>
              <a:t>Features of Savings Account</a:t>
            </a:r>
            <a:endParaRPr lang="en-US" dirty="0"/>
          </a:p>
          <a:p>
            <a:endParaRPr lang="en-US" sz="3600" b="0" dirty="0">
              <a:solidFill>
                <a:srgbClr val="F2F2F3"/>
              </a:solidFill>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24</a:t>
            </a:fld>
            <a:endParaRPr lang="hi-IN"/>
          </a:p>
        </p:txBody>
      </p:sp>
      <p:sp>
        <p:nvSpPr>
          <p:cNvPr id="20" name="TextBox 19">
            <a:extLst>
              <a:ext uri="{FF2B5EF4-FFF2-40B4-BE49-F238E27FC236}">
                <a16:creationId xmlns:a16="http://schemas.microsoft.com/office/drawing/2014/main" id="{88770423-C05E-D278-9197-1B4BA563BB98}"/>
              </a:ext>
            </a:extLst>
          </p:cNvPr>
          <p:cNvSpPr txBox="1"/>
          <p:nvPr/>
        </p:nvSpPr>
        <p:spPr>
          <a:xfrm>
            <a:off x="294469" y="1224366"/>
            <a:ext cx="1111228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latin typeface="Arial"/>
                <a:cs typeface="Arial"/>
              </a:rPr>
              <a:t>The balance in a savings account earns interest.</a:t>
            </a:r>
            <a:endParaRPr lang="en-US" sz="2800" dirty="0">
              <a:latin typeface="Calibri" panose="020F0502020204030204"/>
              <a:cs typeface="Calibri"/>
            </a:endParaRPr>
          </a:p>
          <a:p>
            <a:endParaRPr lang="en-US" sz="2800" dirty="0">
              <a:latin typeface="Arial"/>
              <a:cs typeface="Arial"/>
            </a:endParaRPr>
          </a:p>
          <a:p>
            <a:pPr marL="457200" indent="-457200">
              <a:buFont typeface="Arial"/>
              <a:buChar char="•"/>
            </a:pPr>
            <a:r>
              <a:rPr lang="en-US" sz="2800" dirty="0">
                <a:latin typeface="Arial"/>
                <a:cs typeface="Arial"/>
              </a:rPr>
              <a:t>Savings account interest rates on savings account can range from</a:t>
            </a:r>
            <a:br>
              <a:rPr lang="en-US" sz="2800" dirty="0">
                <a:latin typeface="Arial"/>
                <a:cs typeface="Arial"/>
              </a:rPr>
            </a:br>
            <a:r>
              <a:rPr lang="en-US" sz="2800" dirty="0">
                <a:latin typeface="Arial"/>
                <a:cs typeface="Arial"/>
              </a:rPr>
              <a:t>3.5% to 7% p.a.</a:t>
            </a:r>
            <a:endParaRPr lang="en-US" sz="2800" dirty="0">
              <a:latin typeface="Calibri" panose="020F0502020204030204"/>
              <a:cs typeface="Calibri"/>
            </a:endParaRP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restriction on the number of transactions in a day</a:t>
            </a: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Easy access to internet banking and mobile banking.</a:t>
            </a:r>
            <a:endParaRPr lang="en-US" sz="2800" dirty="0">
              <a:latin typeface="Calibri" panose="020F0502020204030204"/>
              <a:cs typeface="Calibri"/>
            </a:endParaRP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Most banks also provide savings account holders with various</a:t>
            </a:r>
            <a:br>
              <a:rPr lang="en-US" sz="2800" dirty="0">
                <a:latin typeface="Arial"/>
                <a:cs typeface="Arial"/>
              </a:rPr>
            </a:br>
            <a:r>
              <a:rPr lang="en-US" sz="2800" dirty="0">
                <a:latin typeface="Arial"/>
                <a:cs typeface="Arial"/>
              </a:rPr>
              <a:t>insurance covers including personal accidents and death.</a:t>
            </a:r>
            <a:endParaRPr lang="en-US" sz="2800">
              <a:cs typeface="Calibri"/>
            </a:endParaRPr>
          </a:p>
        </p:txBody>
      </p:sp>
    </p:spTree>
    <p:extLst>
      <p:ext uri="{BB962C8B-B14F-4D97-AF65-F5344CB8AC3E}">
        <p14:creationId xmlns:p14="http://schemas.microsoft.com/office/powerpoint/2010/main" val="40464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5503" y="137749"/>
            <a:ext cx="9502361" cy="1089529"/>
          </a:xfrm>
        </p:spPr>
        <p:txBody>
          <a:bodyPr/>
          <a:lstStyle/>
          <a:p>
            <a:r>
              <a:rPr lang="en-US" sz="3600" b="0" dirty="0">
                <a:solidFill>
                  <a:srgbClr val="F2F2F3"/>
                </a:solidFill>
                <a:latin typeface="Arial"/>
                <a:cs typeface="Arial"/>
              </a:rPr>
              <a:t>Types of Savings Account</a:t>
            </a:r>
          </a:p>
          <a:p>
            <a:endParaRPr lang="en-US" sz="3600" b="0" dirty="0">
              <a:solidFill>
                <a:srgbClr val="F2F2F3"/>
              </a:solidFill>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25</a:t>
            </a:fld>
            <a:endParaRPr lang="hi-IN"/>
          </a:p>
        </p:txBody>
      </p:sp>
      <p:grpSp>
        <p:nvGrpSpPr>
          <p:cNvPr id="2" name="Group 1">
            <a:extLst>
              <a:ext uri="{FF2B5EF4-FFF2-40B4-BE49-F238E27FC236}">
                <a16:creationId xmlns:a16="http://schemas.microsoft.com/office/drawing/2014/main" id="{F6FCDE69-9455-0AC8-5A18-BEC51933A2BE}"/>
              </a:ext>
            </a:extLst>
          </p:cNvPr>
          <p:cNvGrpSpPr/>
          <p:nvPr/>
        </p:nvGrpSpPr>
        <p:grpSpPr>
          <a:xfrm>
            <a:off x="359973" y="1170339"/>
            <a:ext cx="11265913" cy="4993888"/>
            <a:chOff x="373111" y="1235805"/>
            <a:chExt cx="9106675" cy="3364394"/>
          </a:xfrm>
        </p:grpSpPr>
        <p:sp>
          <p:nvSpPr>
            <p:cNvPr id="5" name="Shape 3">
              <a:extLst>
                <a:ext uri="{FF2B5EF4-FFF2-40B4-BE49-F238E27FC236}">
                  <a16:creationId xmlns:a16="http://schemas.microsoft.com/office/drawing/2014/main" id="{49844D78-E6CA-157C-81F6-179174122E69}"/>
                </a:ext>
              </a:extLst>
            </p:cNvPr>
            <p:cNvSpPr/>
            <p:nvPr/>
          </p:nvSpPr>
          <p:spPr>
            <a:xfrm>
              <a:off x="373111" y="1235805"/>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6" name="Text 4">
              <a:extLst>
                <a:ext uri="{FF2B5EF4-FFF2-40B4-BE49-F238E27FC236}">
                  <a16:creationId xmlns:a16="http://schemas.microsoft.com/office/drawing/2014/main" id="{0E81A904-2F3C-A1C3-55FF-7B83BE6832C7}"/>
                </a:ext>
              </a:extLst>
            </p:cNvPr>
            <p:cNvSpPr/>
            <p:nvPr/>
          </p:nvSpPr>
          <p:spPr>
            <a:xfrm>
              <a:off x="530134" y="1320030"/>
              <a:ext cx="82550" cy="347068"/>
            </a:xfrm>
            <a:prstGeom prst="rect">
              <a:avLst/>
            </a:prstGeom>
            <a:noFill/>
            <a:ln/>
          </p:spPr>
          <p:txBody>
            <a:bodyPr wrap="none"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87" dirty="0">
                  <a:solidFill>
                    <a:srgbClr val="FFFFFF"/>
                  </a:solidFill>
                  <a:latin typeface="Poppins" pitchFamily="34" charset="0"/>
                  <a:ea typeface="Poppins" pitchFamily="34" charset="-122"/>
                  <a:cs typeface="Poppins" pitchFamily="34" charset="-120"/>
                </a:rPr>
                <a:t>1</a:t>
              </a:r>
              <a:endParaRPr lang="en-US" sz="2187" dirty="0">
                <a:solidFill>
                  <a:srgbClr val="FFFFFF"/>
                </a:solidFill>
              </a:endParaRPr>
            </a:p>
          </p:txBody>
        </p:sp>
        <p:sp>
          <p:nvSpPr>
            <p:cNvPr id="7" name="Text 5">
              <a:extLst>
                <a:ext uri="{FF2B5EF4-FFF2-40B4-BE49-F238E27FC236}">
                  <a16:creationId xmlns:a16="http://schemas.microsoft.com/office/drawing/2014/main" id="{73C7A979-4577-A414-BAEA-35C10E8849DA}"/>
                </a:ext>
              </a:extLst>
            </p:cNvPr>
            <p:cNvSpPr/>
            <p:nvPr/>
          </p:nvSpPr>
          <p:spPr>
            <a:xfrm>
              <a:off x="974872" y="1299404"/>
              <a:ext cx="204470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78"/>
                </a:lnSpc>
              </a:pPr>
              <a:r>
                <a:rPr lang="en-US" sz="2400" b="1" dirty="0">
                  <a:solidFill>
                    <a:srgbClr val="000000"/>
                  </a:solidFill>
                  <a:latin typeface="Poppins"/>
                  <a:ea typeface="+mn-lt"/>
                  <a:cs typeface="Poppins"/>
                </a:rPr>
                <a:t>Regular Savings Account</a:t>
              </a:r>
              <a:endParaRPr lang="en-US" sz="2400" b="1">
                <a:solidFill>
                  <a:srgbClr val="000000"/>
                </a:solidFill>
                <a:ea typeface="Calibri"/>
                <a:cs typeface="Calibri"/>
              </a:endParaRPr>
            </a:p>
          </p:txBody>
        </p:sp>
        <p:sp>
          <p:nvSpPr>
            <p:cNvPr id="8" name="Text 6">
              <a:extLst>
                <a:ext uri="{FF2B5EF4-FFF2-40B4-BE49-F238E27FC236}">
                  <a16:creationId xmlns:a16="http://schemas.microsoft.com/office/drawing/2014/main" id="{E8FEB2F1-CFE3-98B0-0A4E-4D5D97F51BD9}"/>
                </a:ext>
              </a:extLst>
            </p:cNvPr>
            <p:cNvSpPr/>
            <p:nvPr/>
          </p:nvSpPr>
          <p:spPr>
            <a:xfrm>
              <a:off x="873085" y="1670799"/>
              <a:ext cx="3703340" cy="1048764"/>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332"/>
                </a:lnSpc>
                <a:buFont typeface="Arial"/>
                <a:buChar char="•"/>
              </a:pPr>
              <a:r>
                <a:rPr lang="en-US" sz="2000" dirty="0">
                  <a:solidFill>
                    <a:srgbClr val="000000"/>
                  </a:solidFill>
                  <a:latin typeface="Roboto"/>
                  <a:ea typeface="Roboto"/>
                  <a:cs typeface="Arial"/>
                </a:rPr>
                <a:t>Opened with basic terms and conditions.</a:t>
              </a:r>
            </a:p>
            <a:p>
              <a:pPr marL="285750" indent="-285750">
                <a:lnSpc>
                  <a:spcPts val="2332"/>
                </a:lnSpc>
                <a:buFont typeface="Arial"/>
                <a:buChar char="•"/>
              </a:pPr>
              <a:endParaRPr lang="en-US" sz="2000" dirty="0">
                <a:solidFill>
                  <a:srgbClr val="000000"/>
                </a:solidFill>
                <a:latin typeface="Roboto"/>
                <a:ea typeface="Roboto"/>
                <a:cs typeface="Arial"/>
              </a:endParaRPr>
            </a:p>
            <a:p>
              <a:pPr marL="285750" indent="-285750">
                <a:lnSpc>
                  <a:spcPts val="2332"/>
                </a:lnSpc>
                <a:buFont typeface="Arial"/>
                <a:buChar char="•"/>
              </a:pPr>
              <a:r>
                <a:rPr lang="en-US" sz="2000" dirty="0">
                  <a:solidFill>
                    <a:srgbClr val="000000"/>
                  </a:solidFill>
                  <a:latin typeface="Roboto"/>
                  <a:ea typeface="Roboto"/>
                  <a:cs typeface="Arial"/>
                </a:rPr>
                <a:t>Typically used for irregular deposits and safekeeping of funds.</a:t>
              </a:r>
            </a:p>
          </p:txBody>
        </p:sp>
        <p:sp>
          <p:nvSpPr>
            <p:cNvPr id="9" name="Shape 7">
              <a:extLst>
                <a:ext uri="{FF2B5EF4-FFF2-40B4-BE49-F238E27FC236}">
                  <a16:creationId xmlns:a16="http://schemas.microsoft.com/office/drawing/2014/main" id="{91E0A13E-5F82-B4F2-BAD4-D1BB7CE71FBB}"/>
                </a:ext>
              </a:extLst>
            </p:cNvPr>
            <p:cNvSpPr/>
            <p:nvPr/>
          </p:nvSpPr>
          <p:spPr>
            <a:xfrm>
              <a:off x="4863354" y="1235805"/>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10" name="Text 8">
              <a:extLst>
                <a:ext uri="{FF2B5EF4-FFF2-40B4-BE49-F238E27FC236}">
                  <a16:creationId xmlns:a16="http://schemas.microsoft.com/office/drawing/2014/main" id="{B1F86EC3-8C4F-AE0F-33BF-4C35570ED9BD}"/>
                </a:ext>
              </a:extLst>
            </p:cNvPr>
            <p:cNvSpPr/>
            <p:nvPr/>
          </p:nvSpPr>
          <p:spPr>
            <a:xfrm>
              <a:off x="4972314" y="1320030"/>
              <a:ext cx="15875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ea typeface="Poppins" pitchFamily="34" charset="-122"/>
                  <a:cs typeface="Poppins"/>
                </a:rPr>
                <a:t>2</a:t>
              </a:r>
              <a:endParaRPr lang="en-US" sz="2150">
                <a:solidFill>
                  <a:schemeClr val="bg1"/>
                </a:solidFill>
                <a:latin typeface="Poppins"/>
                <a:cs typeface="Poppins"/>
              </a:endParaRPr>
            </a:p>
          </p:txBody>
        </p:sp>
        <p:sp>
          <p:nvSpPr>
            <p:cNvPr id="11" name="Text 9">
              <a:extLst>
                <a:ext uri="{FF2B5EF4-FFF2-40B4-BE49-F238E27FC236}">
                  <a16:creationId xmlns:a16="http://schemas.microsoft.com/office/drawing/2014/main" id="{83818125-BB75-9B05-D99F-AC7DAEADAA43}"/>
                </a:ext>
              </a:extLst>
            </p:cNvPr>
            <p:cNvSpPr/>
            <p:nvPr/>
          </p:nvSpPr>
          <p:spPr>
            <a:xfrm>
              <a:off x="5465116" y="1299404"/>
              <a:ext cx="224155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78"/>
                </a:lnSpc>
              </a:pPr>
              <a:r>
                <a:rPr lang="en-US" sz="2400" b="1" dirty="0">
                  <a:solidFill>
                    <a:srgbClr val="000000"/>
                  </a:solidFill>
                  <a:latin typeface="Poppins"/>
                  <a:cs typeface="Poppins"/>
                </a:rPr>
                <a:t>Salary Based Savings Account</a:t>
              </a:r>
              <a:endParaRPr lang="en-US" sz="2400" b="1">
                <a:solidFill>
                  <a:srgbClr val="000000"/>
                </a:solidFill>
                <a:ea typeface="Calibri"/>
                <a:cs typeface="Calibri"/>
              </a:endParaRPr>
            </a:p>
          </p:txBody>
        </p:sp>
        <p:sp>
          <p:nvSpPr>
            <p:cNvPr id="12" name="Text 10">
              <a:extLst>
                <a:ext uri="{FF2B5EF4-FFF2-40B4-BE49-F238E27FC236}">
                  <a16:creationId xmlns:a16="http://schemas.microsoft.com/office/drawing/2014/main" id="{6A8C4BB7-5C17-A8C2-9FC1-4170305E8582}"/>
                </a:ext>
              </a:extLst>
            </p:cNvPr>
            <p:cNvSpPr/>
            <p:nvPr/>
          </p:nvSpPr>
          <p:spPr>
            <a:xfrm>
              <a:off x="5362946" y="1587442"/>
              <a:ext cx="3703340" cy="1201013"/>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332"/>
                </a:lnSpc>
                <a:buFont typeface="Arial"/>
                <a:buChar char="•"/>
              </a:pPr>
              <a:r>
                <a:rPr lang="en-US" sz="2000" dirty="0">
                  <a:solidFill>
                    <a:srgbClr val="000000"/>
                  </a:solidFill>
                  <a:latin typeface="Roboto"/>
                  <a:ea typeface="Roboto"/>
                  <a:cs typeface="Arial"/>
                </a:rPr>
                <a:t>No minimum balance requirement for most salary accounts.</a:t>
              </a:r>
              <a:endParaRPr lang="en-US" sz="2000" dirty="0">
                <a:solidFill>
                  <a:srgbClr val="000000"/>
                </a:solidFill>
                <a:latin typeface="Roboto"/>
                <a:ea typeface="Roboto"/>
                <a:cs typeface="Roboto"/>
              </a:endParaRPr>
            </a:p>
            <a:p>
              <a:pPr marL="285750" indent="-285750">
                <a:lnSpc>
                  <a:spcPts val="2332"/>
                </a:lnSpc>
                <a:buFont typeface="Arial"/>
                <a:buChar char="•"/>
              </a:pPr>
              <a:endParaRPr lang="en-US" sz="2000" dirty="0">
                <a:solidFill>
                  <a:srgbClr val="000000"/>
                </a:solidFill>
                <a:latin typeface="Roboto"/>
                <a:ea typeface="Roboto"/>
                <a:cs typeface="Arial"/>
              </a:endParaRPr>
            </a:p>
            <a:p>
              <a:pPr marL="285750" indent="-285750">
                <a:lnSpc>
                  <a:spcPts val="2332"/>
                </a:lnSpc>
                <a:buFont typeface="Arial"/>
                <a:buChar char="•"/>
              </a:pPr>
              <a:r>
                <a:rPr lang="en-US" sz="2000" dirty="0">
                  <a:solidFill>
                    <a:srgbClr val="000000"/>
                  </a:solidFill>
                  <a:latin typeface="Roboto"/>
                  <a:ea typeface="Roboto"/>
                  <a:cs typeface="Arial"/>
                </a:rPr>
                <a:t> If no salary is credited for 3 consecutive months, it may convert to a regular savings account</a:t>
              </a:r>
              <a:endParaRPr lang="en-US" sz="2000">
                <a:solidFill>
                  <a:srgbClr val="000000"/>
                </a:solidFill>
                <a:latin typeface="Roboto"/>
                <a:ea typeface="Roboto"/>
                <a:cs typeface="Roboto"/>
              </a:endParaRPr>
            </a:p>
          </p:txBody>
        </p:sp>
        <p:sp>
          <p:nvSpPr>
            <p:cNvPr id="13" name="Shape 11">
              <a:extLst>
                <a:ext uri="{FF2B5EF4-FFF2-40B4-BE49-F238E27FC236}">
                  <a16:creationId xmlns:a16="http://schemas.microsoft.com/office/drawing/2014/main" id="{84526133-B817-E63A-62FD-907229CD9B65}"/>
                </a:ext>
              </a:extLst>
            </p:cNvPr>
            <p:cNvSpPr/>
            <p:nvPr/>
          </p:nvSpPr>
          <p:spPr>
            <a:xfrm>
              <a:off x="373111" y="2992175"/>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14" name="Text 12">
              <a:extLst>
                <a:ext uri="{FF2B5EF4-FFF2-40B4-BE49-F238E27FC236}">
                  <a16:creationId xmlns:a16="http://schemas.microsoft.com/office/drawing/2014/main" id="{207B48B2-FEA9-3C3D-19F2-120DF9C2D160}"/>
                </a:ext>
              </a:extLst>
            </p:cNvPr>
            <p:cNvSpPr/>
            <p:nvPr/>
          </p:nvSpPr>
          <p:spPr>
            <a:xfrm>
              <a:off x="498821" y="3051651"/>
              <a:ext cx="16510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cs typeface="Poppins"/>
                </a:rPr>
                <a:t>3</a:t>
              </a:r>
              <a:endParaRPr lang="en-US" sz="2150">
                <a:solidFill>
                  <a:schemeClr val="bg1"/>
                </a:solidFill>
                <a:latin typeface="Calibri"/>
                <a:cs typeface="Calibri"/>
              </a:endParaRPr>
            </a:p>
          </p:txBody>
        </p:sp>
        <p:sp>
          <p:nvSpPr>
            <p:cNvPr id="15" name="Text 13">
              <a:extLst>
                <a:ext uri="{FF2B5EF4-FFF2-40B4-BE49-F238E27FC236}">
                  <a16:creationId xmlns:a16="http://schemas.microsoft.com/office/drawing/2014/main" id="{6E4DC01E-1DF3-3DE4-E3F0-8C92639AFC2C}"/>
                </a:ext>
              </a:extLst>
            </p:cNvPr>
            <p:cNvSpPr/>
            <p:nvPr/>
          </p:nvSpPr>
          <p:spPr>
            <a:xfrm>
              <a:off x="847434" y="3010701"/>
              <a:ext cx="3485171" cy="262770"/>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78"/>
                </a:lnSpc>
              </a:pPr>
              <a:r>
                <a:rPr lang="en-US" sz="2400" b="1" dirty="0">
                  <a:solidFill>
                    <a:srgbClr val="000000"/>
                  </a:solidFill>
                  <a:latin typeface="Poppins"/>
                  <a:cs typeface="Poppins"/>
                </a:rPr>
                <a:t>Senior Citizens Saving Account</a:t>
              </a:r>
              <a:endParaRPr lang="en-US" sz="2400" b="1">
                <a:solidFill>
                  <a:srgbClr val="000000"/>
                </a:solidFill>
                <a:ea typeface="Calibri"/>
                <a:cs typeface="Calibri"/>
              </a:endParaRPr>
            </a:p>
          </p:txBody>
        </p:sp>
        <p:sp>
          <p:nvSpPr>
            <p:cNvPr id="16" name="Text 14">
              <a:extLst>
                <a:ext uri="{FF2B5EF4-FFF2-40B4-BE49-F238E27FC236}">
                  <a16:creationId xmlns:a16="http://schemas.microsoft.com/office/drawing/2014/main" id="{3AB5EF22-6DA0-B48F-847E-51A3EC0B6CE6}"/>
                </a:ext>
              </a:extLst>
            </p:cNvPr>
            <p:cNvSpPr/>
            <p:nvPr/>
          </p:nvSpPr>
          <p:spPr>
            <a:xfrm>
              <a:off x="917117" y="3289742"/>
              <a:ext cx="3703340" cy="1046544"/>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332"/>
                </a:lnSpc>
                <a:buFont typeface="Arial"/>
                <a:buChar char="•"/>
              </a:pPr>
              <a:r>
                <a:rPr lang="en-US" sz="2000" dirty="0">
                  <a:solidFill>
                    <a:srgbClr val="000000"/>
                  </a:solidFill>
                  <a:latin typeface="Roboto"/>
                  <a:ea typeface="Roboto"/>
                  <a:cs typeface="Arial"/>
                </a:rPr>
                <a:t>Offers higher interest rates.</a:t>
              </a:r>
              <a:endParaRPr lang="en-US" sz="2000">
                <a:solidFill>
                  <a:srgbClr val="000000"/>
                </a:solidFill>
                <a:latin typeface="Roboto"/>
                <a:ea typeface="Roboto"/>
                <a:cs typeface="Roboto"/>
              </a:endParaRPr>
            </a:p>
            <a:p>
              <a:pPr marL="285750" indent="-285750">
                <a:lnSpc>
                  <a:spcPts val="2332"/>
                </a:lnSpc>
                <a:buFont typeface="Arial"/>
                <a:buChar char="•"/>
              </a:pPr>
              <a:endParaRPr lang="en-US" sz="2000" dirty="0">
                <a:solidFill>
                  <a:srgbClr val="000000"/>
                </a:solidFill>
                <a:latin typeface="Roboto"/>
                <a:ea typeface="Roboto"/>
                <a:cs typeface="Arial"/>
              </a:endParaRPr>
            </a:p>
            <a:p>
              <a:pPr marL="285750" indent="-285750">
                <a:lnSpc>
                  <a:spcPts val="2332"/>
                </a:lnSpc>
                <a:buFont typeface="Arial"/>
                <a:buChar char="•"/>
              </a:pPr>
              <a:r>
                <a:rPr lang="en-US" sz="2000" dirty="0">
                  <a:solidFill>
                    <a:srgbClr val="000000"/>
                  </a:solidFill>
                  <a:latin typeface="Roboto"/>
                  <a:ea typeface="Roboto"/>
                  <a:cs typeface="Arial"/>
                </a:rPr>
                <a:t>Linked to other senior citizen savings schemes.</a:t>
              </a:r>
              <a:endParaRPr lang="en-US" sz="2000">
                <a:solidFill>
                  <a:srgbClr val="000000"/>
                </a:solidFill>
                <a:latin typeface="Roboto"/>
                <a:ea typeface="Roboto"/>
                <a:cs typeface="Roboto"/>
              </a:endParaRPr>
            </a:p>
            <a:p>
              <a:pPr marL="285750" indent="-285750">
                <a:lnSpc>
                  <a:spcPts val="2332"/>
                </a:lnSpc>
                <a:buFont typeface="Arial"/>
                <a:buChar char="•"/>
              </a:pPr>
              <a:endParaRPr lang="en-US" sz="2000" dirty="0">
                <a:solidFill>
                  <a:srgbClr val="000000"/>
                </a:solidFill>
                <a:latin typeface="Roboto"/>
                <a:ea typeface="Roboto"/>
                <a:cs typeface="Arial"/>
              </a:endParaRPr>
            </a:p>
            <a:p>
              <a:pPr marL="285750" indent="-285750">
                <a:lnSpc>
                  <a:spcPts val="2332"/>
                </a:lnSpc>
                <a:buFont typeface="Arial"/>
                <a:buChar char="•"/>
              </a:pPr>
              <a:r>
                <a:rPr lang="en-US" sz="2000" dirty="0">
                  <a:solidFill>
                    <a:srgbClr val="000000"/>
                  </a:solidFill>
                  <a:latin typeface="Roboto"/>
                  <a:ea typeface="Roboto"/>
                  <a:cs typeface="Arial"/>
                </a:rPr>
                <a:t>Consolidates retirement account and pension funds into one account</a:t>
              </a:r>
              <a:endParaRPr lang="en-US" sz="2000">
                <a:solidFill>
                  <a:srgbClr val="000000"/>
                </a:solidFill>
                <a:latin typeface="Roboto"/>
                <a:ea typeface="Roboto"/>
                <a:cs typeface="Roboto"/>
              </a:endParaRPr>
            </a:p>
          </p:txBody>
        </p:sp>
        <p:sp>
          <p:nvSpPr>
            <p:cNvPr id="17" name="Shape 15">
              <a:extLst>
                <a:ext uri="{FF2B5EF4-FFF2-40B4-BE49-F238E27FC236}">
                  <a16:creationId xmlns:a16="http://schemas.microsoft.com/office/drawing/2014/main" id="{57A13910-10FF-488F-63DC-7FA0ED984964}"/>
                </a:ext>
              </a:extLst>
            </p:cNvPr>
            <p:cNvSpPr/>
            <p:nvPr/>
          </p:nvSpPr>
          <p:spPr>
            <a:xfrm>
              <a:off x="4972947" y="2942808"/>
              <a:ext cx="416619" cy="416619"/>
            </a:xfrm>
            <a:prstGeom prst="roundRect">
              <a:avLst>
                <a:gd name="adj" fmla="val 20000"/>
              </a:avLst>
            </a:prstGeom>
            <a:solidFill>
              <a:srgbClr val="3D3D42"/>
            </a:solidFill>
            <a:ln w="13811">
              <a:solidFill>
                <a:srgbClr val="494950"/>
              </a:solidFill>
              <a:prstDash val="solid"/>
            </a:ln>
          </p:spPr>
          <p:txBody>
            <a:bodyPr/>
            <a:lstStyle/>
            <a:p>
              <a:endParaRPr lang="en-US">
                <a:solidFill>
                  <a:srgbClr val="000000"/>
                </a:solidFill>
              </a:endParaRPr>
            </a:p>
          </p:txBody>
        </p:sp>
        <p:sp>
          <p:nvSpPr>
            <p:cNvPr id="18" name="Text 16">
              <a:extLst>
                <a:ext uri="{FF2B5EF4-FFF2-40B4-BE49-F238E27FC236}">
                  <a16:creationId xmlns:a16="http://schemas.microsoft.com/office/drawing/2014/main" id="{53AAE809-A053-61CF-3CAD-79A77E956B20}"/>
                </a:ext>
              </a:extLst>
            </p:cNvPr>
            <p:cNvSpPr/>
            <p:nvPr/>
          </p:nvSpPr>
          <p:spPr>
            <a:xfrm>
              <a:off x="5078732" y="3035263"/>
              <a:ext cx="165100" cy="347068"/>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50" dirty="0">
                  <a:solidFill>
                    <a:schemeClr val="bg1"/>
                  </a:solidFill>
                  <a:latin typeface="Poppins"/>
                  <a:ea typeface="Poppins" pitchFamily="34" charset="-122"/>
                  <a:cs typeface="Poppins"/>
                </a:rPr>
                <a:t>4</a:t>
              </a:r>
              <a:endParaRPr lang="en-US" sz="2150">
                <a:solidFill>
                  <a:schemeClr val="bg1"/>
                </a:solidFill>
                <a:latin typeface="Poppins"/>
                <a:cs typeface="Poppins"/>
              </a:endParaRPr>
            </a:p>
          </p:txBody>
        </p:sp>
        <p:sp>
          <p:nvSpPr>
            <p:cNvPr id="19" name="Text 17">
              <a:extLst>
                <a:ext uri="{FF2B5EF4-FFF2-40B4-BE49-F238E27FC236}">
                  <a16:creationId xmlns:a16="http://schemas.microsoft.com/office/drawing/2014/main" id="{E909C441-434C-C5C3-C70B-92E686DA078C}"/>
                </a:ext>
              </a:extLst>
            </p:cNvPr>
            <p:cNvSpPr/>
            <p:nvPr/>
          </p:nvSpPr>
          <p:spPr>
            <a:xfrm>
              <a:off x="5522921" y="3010305"/>
              <a:ext cx="1851620" cy="289322"/>
            </a:xfrm>
            <a:prstGeom prst="rect">
              <a:avLst/>
            </a:prstGeom>
            <a:noFill/>
            <a:ln/>
          </p:spPr>
          <p:txBody>
            <a:bodyPr wrap="non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278"/>
                </a:lnSpc>
              </a:pPr>
              <a:r>
                <a:rPr lang="en-US" sz="2400" b="1" dirty="0">
                  <a:solidFill>
                    <a:srgbClr val="000000"/>
                  </a:solidFill>
                  <a:latin typeface="Poppins"/>
                  <a:cs typeface="Poppins"/>
                </a:rPr>
                <a:t>Minor's Saving Account</a:t>
              </a:r>
              <a:endParaRPr lang="en-US" sz="2400" b="1">
                <a:solidFill>
                  <a:srgbClr val="000000"/>
                </a:solidFill>
                <a:ea typeface="Calibri"/>
                <a:cs typeface="Calibri"/>
              </a:endParaRPr>
            </a:p>
          </p:txBody>
        </p:sp>
        <p:sp>
          <p:nvSpPr>
            <p:cNvPr id="35" name="Text 18">
              <a:extLst>
                <a:ext uri="{FF2B5EF4-FFF2-40B4-BE49-F238E27FC236}">
                  <a16:creationId xmlns:a16="http://schemas.microsoft.com/office/drawing/2014/main" id="{EA06DD5D-A367-5174-BF32-9D263FCE857B}"/>
                </a:ext>
              </a:extLst>
            </p:cNvPr>
            <p:cNvSpPr/>
            <p:nvPr/>
          </p:nvSpPr>
          <p:spPr>
            <a:xfrm>
              <a:off x="5443720" y="3300306"/>
              <a:ext cx="4036066" cy="1299893"/>
            </a:xfrm>
            <a:prstGeom prst="rect">
              <a:avLst/>
            </a:prstGeom>
            <a:noFill/>
            <a:ln/>
          </p:spPr>
          <p:txBody>
            <a:bodyPr wrap="square" lIns="91440" tIns="45720" rIns="91440" bIns="4572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2000" dirty="0">
                  <a:solidFill>
                    <a:srgbClr val="000000"/>
                  </a:solidFill>
                  <a:latin typeface="Roboto"/>
                  <a:ea typeface="+mn-lt"/>
                  <a:cs typeface="+mn-lt"/>
                </a:rPr>
                <a:t>No minimum balance requirement.</a:t>
              </a:r>
            </a:p>
            <a:p>
              <a:pPr marL="171450" indent="-171450">
                <a:buFont typeface="Arial"/>
                <a:buChar char="•"/>
              </a:pPr>
              <a:endParaRPr lang="en-US" sz="2000" dirty="0">
                <a:solidFill>
                  <a:srgbClr val="000000"/>
                </a:solidFill>
                <a:latin typeface="Roboto"/>
                <a:ea typeface="+mn-lt"/>
                <a:cs typeface="+mn-lt"/>
              </a:endParaRPr>
            </a:p>
            <a:p>
              <a:pPr marL="171450" indent="-171450">
                <a:buFont typeface="Arial"/>
                <a:buChar char="•"/>
              </a:pPr>
              <a:r>
                <a:rPr lang="en-US" sz="2000" dirty="0">
                  <a:solidFill>
                    <a:srgbClr val="000000"/>
                  </a:solidFill>
                  <a:latin typeface="Roboto"/>
                  <a:ea typeface="+mn-lt"/>
                  <a:cs typeface="+mn-lt"/>
                </a:rPr>
                <a:t>Operated under legal guardian supervision.</a:t>
              </a:r>
            </a:p>
            <a:p>
              <a:pPr marL="171450" indent="-171450">
                <a:buFont typeface="Arial"/>
                <a:buChar char="•"/>
              </a:pPr>
              <a:endParaRPr lang="en-US" sz="2000" dirty="0">
                <a:solidFill>
                  <a:srgbClr val="000000"/>
                </a:solidFill>
                <a:latin typeface="Roboto"/>
                <a:ea typeface="+mn-lt"/>
                <a:cs typeface="+mn-lt"/>
              </a:endParaRPr>
            </a:p>
            <a:p>
              <a:pPr marL="171450" indent="-171450">
                <a:buFont typeface="Arial"/>
                <a:buChar char="•"/>
              </a:pPr>
              <a:r>
                <a:rPr lang="en-US" sz="2000" dirty="0">
                  <a:solidFill>
                    <a:srgbClr val="000000"/>
                  </a:solidFill>
                  <a:latin typeface="Roboto"/>
                  <a:ea typeface="+mn-lt"/>
                  <a:cs typeface="+mn-lt"/>
                </a:rPr>
                <a:t>Converts to a regular savings account when the child turns 18.</a:t>
              </a:r>
              <a:br>
                <a:rPr lang="en-US" sz="2000" dirty="0">
                  <a:latin typeface="Roboto"/>
                  <a:ea typeface="+mn-lt"/>
                  <a:cs typeface="+mn-lt"/>
                </a:rPr>
              </a:br>
              <a:br>
                <a:rPr lang="en-US" sz="2000" dirty="0"/>
              </a:br>
              <a:endParaRPr lang="en-US" sz="2000" dirty="0">
                <a:solidFill>
                  <a:srgbClr val="000000"/>
                </a:solidFill>
                <a:latin typeface="Roboto"/>
                <a:ea typeface="Calibri" panose="020F0502020204030204"/>
                <a:cs typeface="Calibri" panose="020F0502020204030204"/>
              </a:endParaRPr>
            </a:p>
            <a:p>
              <a:pPr marL="285750" indent="-285750">
                <a:lnSpc>
                  <a:spcPts val="2332"/>
                </a:lnSpc>
                <a:buFont typeface="Arial"/>
                <a:buChar char="•"/>
              </a:pPr>
              <a:endParaRPr lang="en-US" sz="2000" dirty="0">
                <a:solidFill>
                  <a:srgbClr val="000000"/>
                </a:solidFill>
                <a:latin typeface="Roboto"/>
                <a:ea typeface="Roboto"/>
                <a:cs typeface="Roboto"/>
              </a:endParaRPr>
            </a:p>
          </p:txBody>
        </p:sp>
      </p:grpSp>
    </p:spTree>
    <p:extLst>
      <p:ext uri="{BB962C8B-B14F-4D97-AF65-F5344CB8AC3E}">
        <p14:creationId xmlns:p14="http://schemas.microsoft.com/office/powerpoint/2010/main" val="365525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5503" y="137749"/>
            <a:ext cx="9502361" cy="1089529"/>
          </a:xfrm>
        </p:spPr>
        <p:txBody>
          <a:bodyPr/>
          <a:lstStyle/>
          <a:p>
            <a:r>
              <a:rPr lang="en-US" sz="3600" b="0" dirty="0">
                <a:solidFill>
                  <a:srgbClr val="F2F2F3"/>
                </a:solidFill>
                <a:latin typeface="Arial"/>
                <a:cs typeface="Arial"/>
              </a:rPr>
              <a:t>Features of Current Account</a:t>
            </a:r>
            <a:endParaRPr lang="en-US" dirty="0"/>
          </a:p>
          <a:p>
            <a:endParaRPr lang="en-US" sz="3600" b="0" dirty="0">
              <a:solidFill>
                <a:srgbClr val="F2F2F3"/>
              </a:solidFill>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26</a:t>
            </a:fld>
            <a:endParaRPr lang="hi-IN"/>
          </a:p>
        </p:txBody>
      </p:sp>
      <p:sp>
        <p:nvSpPr>
          <p:cNvPr id="20" name="TextBox 19">
            <a:extLst>
              <a:ext uri="{FF2B5EF4-FFF2-40B4-BE49-F238E27FC236}">
                <a16:creationId xmlns:a16="http://schemas.microsoft.com/office/drawing/2014/main" id="{88770423-C05E-D278-9197-1B4BA563BB98}"/>
              </a:ext>
            </a:extLst>
          </p:cNvPr>
          <p:cNvSpPr txBox="1"/>
          <p:nvPr/>
        </p:nvSpPr>
        <p:spPr>
          <a:xfrm>
            <a:off x="105246" y="1141824"/>
            <a:ext cx="1198150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latin typeface="Arial"/>
                <a:cs typeface="Arial"/>
              </a:rPr>
              <a:t>Requires a higher minimum balance and offers overdraft facility.</a:t>
            </a:r>
            <a:endParaRPr lang="en-US" sz="2800" dirty="0">
              <a:latin typeface="Calibri" panose="020F0502020204030204"/>
              <a:cs typeface="Calibri"/>
            </a:endParaRP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 It is designed to facilitate frequent transactions – transfer funds,  receive cheques, cash, etc.</a:t>
            </a:r>
            <a:endParaRPr lang="en-US" sz="2800" dirty="0">
              <a:latin typeface="Calibri" panose="020F0502020204030204"/>
              <a:cs typeface="Calibri"/>
            </a:endParaRP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 No restriction on the number of transactions in a day.</a:t>
            </a:r>
            <a:endParaRPr lang="en-US" sz="2800" dirty="0">
              <a:latin typeface="Calibri" panose="020F0502020204030204"/>
              <a:cs typeface="Calibri"/>
            </a:endParaRP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 Non-maintenance of the minimum balance can attract penalty charges.</a:t>
            </a:r>
          </a:p>
          <a:p>
            <a:pPr marL="457200" indent="-457200">
              <a:buFont typeface="Arial"/>
              <a:buChar char="•"/>
            </a:pPr>
            <a:endParaRPr lang="en-US" sz="2800" dirty="0">
              <a:latin typeface="Arial"/>
              <a:cs typeface="Arial"/>
            </a:endParaRPr>
          </a:p>
          <a:p>
            <a:pPr marL="457200" indent="-457200">
              <a:buFont typeface="Arial"/>
              <a:buChar char="•"/>
            </a:pPr>
            <a:r>
              <a:rPr lang="en-US" sz="2800" dirty="0">
                <a:latin typeface="Arial"/>
                <a:cs typeface="Arial"/>
              </a:rPr>
              <a:t>Generally, does not earn interest and may incur fees for banking services.</a:t>
            </a:r>
            <a:endParaRPr lang="en-US" sz="2800" dirty="0">
              <a:cs typeface="Calibri"/>
            </a:endParaRPr>
          </a:p>
        </p:txBody>
      </p:sp>
    </p:spTree>
    <p:extLst>
      <p:ext uri="{BB962C8B-B14F-4D97-AF65-F5344CB8AC3E}">
        <p14:creationId xmlns:p14="http://schemas.microsoft.com/office/powerpoint/2010/main" val="4110841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18850" y="133375"/>
            <a:ext cx="9502361" cy="1588127"/>
          </a:xfrm>
        </p:spPr>
        <p:txBody>
          <a:bodyPr/>
          <a:lstStyle/>
          <a:p>
            <a:r>
              <a:rPr lang="en-US" sz="3600" dirty="0">
                <a:latin typeface="Arial"/>
                <a:cs typeface="Arial"/>
              </a:rPr>
              <a:t>NRO - Non-Resident Ordinary Account</a:t>
            </a:r>
            <a:br>
              <a:rPr lang="en-US" sz="3600" b="0" dirty="0">
                <a:cs typeface="Arial"/>
              </a:rPr>
            </a:br>
            <a:endParaRPr lang="en-US" sz="3600" dirty="0">
              <a:cs typeface="Arial"/>
            </a:endParaRPr>
          </a:p>
          <a:p>
            <a:endParaRPr lang="en-US" sz="3600" b="0" dirty="0">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27</a:t>
            </a:fld>
            <a:endParaRPr lang="hi-IN"/>
          </a:p>
        </p:txBody>
      </p:sp>
      <p:grpSp>
        <p:nvGrpSpPr>
          <p:cNvPr id="17" name="Group 16">
            <a:extLst>
              <a:ext uri="{FF2B5EF4-FFF2-40B4-BE49-F238E27FC236}">
                <a16:creationId xmlns:a16="http://schemas.microsoft.com/office/drawing/2014/main" id="{E1E1C29F-C2BC-B4EA-BED3-5FFD0BA6E962}"/>
              </a:ext>
            </a:extLst>
          </p:cNvPr>
          <p:cNvGrpSpPr/>
          <p:nvPr/>
        </p:nvGrpSpPr>
        <p:grpSpPr>
          <a:xfrm>
            <a:off x="487487" y="1011497"/>
            <a:ext cx="11080162" cy="5009071"/>
            <a:chOff x="1976494" y="1998226"/>
            <a:chExt cx="10859055" cy="5232415"/>
          </a:xfrm>
        </p:grpSpPr>
        <p:pic>
          <p:nvPicPr>
            <p:cNvPr id="18" name="Image 0">
              <a:extLst>
                <a:ext uri="{FF2B5EF4-FFF2-40B4-BE49-F238E27FC236}">
                  <a16:creationId xmlns:a16="http://schemas.microsoft.com/office/drawing/2014/main" id="{6EB7FCD1-2CE3-D118-9C5F-5A0EE68F899E}"/>
                </a:ext>
              </a:extLst>
            </p:cNvPr>
            <p:cNvPicPr>
              <a:picLocks noChangeAspect="1"/>
            </p:cNvPicPr>
            <p:nvPr/>
          </p:nvPicPr>
          <p:blipFill>
            <a:blip r:embed="rId2"/>
            <a:stretch>
              <a:fillRect/>
            </a:stretch>
          </p:blipFill>
          <p:spPr>
            <a:xfrm>
              <a:off x="2037993" y="1998226"/>
              <a:ext cx="3295888" cy="2036921"/>
            </a:xfrm>
            <a:prstGeom prst="rect">
              <a:avLst/>
            </a:prstGeom>
          </p:spPr>
        </p:pic>
        <p:sp>
          <p:nvSpPr>
            <p:cNvPr id="19" name="Text 3">
              <a:extLst>
                <a:ext uri="{FF2B5EF4-FFF2-40B4-BE49-F238E27FC236}">
                  <a16:creationId xmlns:a16="http://schemas.microsoft.com/office/drawing/2014/main" id="{BA4C13F1-1811-477B-6373-C7393B1394C8}"/>
                </a:ext>
              </a:extLst>
            </p:cNvPr>
            <p:cNvSpPr/>
            <p:nvPr/>
          </p:nvSpPr>
          <p:spPr>
            <a:xfrm>
              <a:off x="2037993" y="4312801"/>
              <a:ext cx="2591872" cy="347186"/>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400" b="1" kern="0" spc="-66" dirty="0">
                  <a:solidFill>
                    <a:srgbClr val="000000"/>
                  </a:solidFill>
                  <a:latin typeface="Poppins"/>
                  <a:ea typeface="Inter"/>
                  <a:cs typeface="Poppins"/>
                </a:rPr>
                <a:t>Purpose</a:t>
              </a:r>
              <a:endParaRPr lang="en-US" sz="2400" dirty="0">
                <a:latin typeface="Poppins"/>
                <a:ea typeface="Inter"/>
                <a:cs typeface="Poppins"/>
              </a:endParaRPr>
            </a:p>
          </p:txBody>
        </p:sp>
        <p:sp>
          <p:nvSpPr>
            <p:cNvPr id="21" name="Text 4">
              <a:extLst>
                <a:ext uri="{FF2B5EF4-FFF2-40B4-BE49-F238E27FC236}">
                  <a16:creationId xmlns:a16="http://schemas.microsoft.com/office/drawing/2014/main" id="{459027B4-D4B6-5DC2-30FC-F71555C7415A}"/>
                </a:ext>
              </a:extLst>
            </p:cNvPr>
            <p:cNvSpPr/>
            <p:nvPr/>
          </p:nvSpPr>
          <p:spPr>
            <a:xfrm>
              <a:off x="1976494" y="4835599"/>
              <a:ext cx="3295888" cy="1777008"/>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kern="0" spc="-35" dirty="0">
                  <a:solidFill>
                    <a:srgbClr val="272525"/>
                  </a:solidFill>
                  <a:latin typeface="Poppins"/>
                  <a:ea typeface="Inter"/>
                  <a:cs typeface="Inter" pitchFamily="34" charset="-120"/>
                </a:rPr>
                <a:t>NRO accounts are designed for non-resident Indians to manage their income earned in India, including rental income, dividends, or pension payments.</a:t>
              </a:r>
              <a:endParaRPr lang="en-US" sz="2000" dirty="0">
                <a:latin typeface="Poppins"/>
                <a:ea typeface="Inter"/>
                <a:cs typeface="Poppins"/>
              </a:endParaRPr>
            </a:p>
          </p:txBody>
        </p:sp>
        <p:pic>
          <p:nvPicPr>
            <p:cNvPr id="22" name="Image 1">
              <a:extLst>
                <a:ext uri="{FF2B5EF4-FFF2-40B4-BE49-F238E27FC236}">
                  <a16:creationId xmlns:a16="http://schemas.microsoft.com/office/drawing/2014/main" id="{A9361CBF-FBD8-900D-64AB-E08B1EE85A9C}"/>
                </a:ext>
              </a:extLst>
            </p:cNvPr>
            <p:cNvPicPr>
              <a:picLocks noChangeAspect="1"/>
            </p:cNvPicPr>
            <p:nvPr/>
          </p:nvPicPr>
          <p:blipFill>
            <a:blip r:embed="rId3"/>
            <a:stretch>
              <a:fillRect/>
            </a:stretch>
          </p:blipFill>
          <p:spPr>
            <a:xfrm>
              <a:off x="5667137" y="1998226"/>
              <a:ext cx="3296007" cy="2037040"/>
            </a:xfrm>
            <a:prstGeom prst="rect">
              <a:avLst/>
            </a:prstGeom>
          </p:spPr>
        </p:pic>
        <p:sp>
          <p:nvSpPr>
            <p:cNvPr id="23" name="Text 5">
              <a:extLst>
                <a:ext uri="{FF2B5EF4-FFF2-40B4-BE49-F238E27FC236}">
                  <a16:creationId xmlns:a16="http://schemas.microsoft.com/office/drawing/2014/main" id="{E11C0AAA-D416-6A8E-24B9-5E605D8746FC}"/>
                </a:ext>
              </a:extLst>
            </p:cNvPr>
            <p:cNvSpPr/>
            <p:nvPr/>
          </p:nvSpPr>
          <p:spPr>
            <a:xfrm>
              <a:off x="5667137" y="4312920"/>
              <a:ext cx="3296007" cy="69437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400" b="1" kern="0" spc="-66" dirty="0">
                  <a:solidFill>
                    <a:srgbClr val="000000"/>
                  </a:solidFill>
                  <a:latin typeface="Poppins"/>
                  <a:ea typeface="Inter"/>
                  <a:cs typeface="Inter" pitchFamily="34" charset="-120"/>
                </a:rPr>
                <a:t>Eligibility &amp; Documentation</a:t>
              </a:r>
              <a:endParaRPr lang="en-US" sz="2400">
                <a:latin typeface="Poppins"/>
                <a:ea typeface="Inter"/>
                <a:cs typeface="Poppins"/>
              </a:endParaRPr>
            </a:p>
          </p:txBody>
        </p:sp>
        <p:sp>
          <p:nvSpPr>
            <p:cNvPr id="24" name="Text 6">
              <a:extLst>
                <a:ext uri="{FF2B5EF4-FFF2-40B4-BE49-F238E27FC236}">
                  <a16:creationId xmlns:a16="http://schemas.microsoft.com/office/drawing/2014/main" id="{BF20CA83-EF46-6139-7522-DA041D02A3FE}"/>
                </a:ext>
              </a:extLst>
            </p:cNvPr>
            <p:cNvSpPr/>
            <p:nvPr/>
          </p:nvSpPr>
          <p:spPr>
            <a:xfrm>
              <a:off x="5541943" y="5071808"/>
              <a:ext cx="3525311" cy="213240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kern="0" spc="-35" dirty="0">
                  <a:solidFill>
                    <a:srgbClr val="272525"/>
                  </a:solidFill>
                  <a:latin typeface="Poppins"/>
                  <a:ea typeface="Inter"/>
                  <a:cs typeface="Inter" pitchFamily="34" charset="-120"/>
                </a:rPr>
                <a:t>All NRIs and people of Indian origin are eligible for NRO accounts. Basic documents such as passport, visa, and address proof are required for opening an account.</a:t>
              </a:r>
              <a:endParaRPr lang="en-US" sz="2000" dirty="0">
                <a:latin typeface="Poppins"/>
                <a:ea typeface="Inter"/>
                <a:cs typeface="Poppins"/>
              </a:endParaRPr>
            </a:p>
          </p:txBody>
        </p:sp>
        <p:pic>
          <p:nvPicPr>
            <p:cNvPr id="25" name="Image 2">
              <a:extLst>
                <a:ext uri="{FF2B5EF4-FFF2-40B4-BE49-F238E27FC236}">
                  <a16:creationId xmlns:a16="http://schemas.microsoft.com/office/drawing/2014/main" id="{43E2061A-EC6A-7C0D-D5E7-00106E381EF5}"/>
                </a:ext>
              </a:extLst>
            </p:cNvPr>
            <p:cNvPicPr>
              <a:picLocks noChangeAspect="1"/>
            </p:cNvPicPr>
            <p:nvPr/>
          </p:nvPicPr>
          <p:blipFill>
            <a:blip r:embed="rId4"/>
            <a:stretch>
              <a:fillRect/>
            </a:stretch>
          </p:blipFill>
          <p:spPr>
            <a:xfrm>
              <a:off x="9296400" y="1998226"/>
              <a:ext cx="3296007" cy="2037040"/>
            </a:xfrm>
            <a:prstGeom prst="rect">
              <a:avLst/>
            </a:prstGeom>
          </p:spPr>
        </p:pic>
        <p:sp>
          <p:nvSpPr>
            <p:cNvPr id="26" name="Text 7">
              <a:extLst>
                <a:ext uri="{FF2B5EF4-FFF2-40B4-BE49-F238E27FC236}">
                  <a16:creationId xmlns:a16="http://schemas.microsoft.com/office/drawing/2014/main" id="{10330595-D2FC-FE94-DB07-CBB7E4ABCC4C}"/>
                </a:ext>
              </a:extLst>
            </p:cNvPr>
            <p:cNvSpPr/>
            <p:nvPr/>
          </p:nvSpPr>
          <p:spPr>
            <a:xfrm>
              <a:off x="9296400" y="4312920"/>
              <a:ext cx="2940248" cy="347186"/>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400" b="1" kern="0" spc="-66" dirty="0">
                  <a:solidFill>
                    <a:srgbClr val="000000"/>
                  </a:solidFill>
                  <a:latin typeface="Poppins"/>
                  <a:ea typeface="Inter"/>
                  <a:cs typeface="Inter" pitchFamily="34" charset="-120"/>
                </a:rPr>
                <a:t>Features &amp; Restrictions</a:t>
              </a:r>
              <a:endParaRPr lang="en-US" sz="2400">
                <a:latin typeface="Poppins"/>
                <a:ea typeface="Inter"/>
                <a:cs typeface="Poppins"/>
              </a:endParaRPr>
            </a:p>
          </p:txBody>
        </p:sp>
        <p:sp>
          <p:nvSpPr>
            <p:cNvPr id="27" name="Text 8">
              <a:extLst>
                <a:ext uri="{FF2B5EF4-FFF2-40B4-BE49-F238E27FC236}">
                  <a16:creationId xmlns:a16="http://schemas.microsoft.com/office/drawing/2014/main" id="{14434DB1-4257-8498-2B31-49945819AE33}"/>
                </a:ext>
              </a:extLst>
            </p:cNvPr>
            <p:cNvSpPr/>
            <p:nvPr/>
          </p:nvSpPr>
          <p:spPr>
            <a:xfrm>
              <a:off x="9233803" y="4742830"/>
              <a:ext cx="3601746"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99"/>
                </a:lnSpc>
                <a:buNone/>
              </a:pPr>
              <a:r>
                <a:rPr lang="en-US" sz="2000" kern="0" spc="-35" dirty="0">
                  <a:solidFill>
                    <a:srgbClr val="272525"/>
                  </a:solidFill>
                  <a:latin typeface="Poppins"/>
                  <a:ea typeface="Inter"/>
                  <a:cs typeface="Inter" pitchFamily="34" charset="-120"/>
                </a:rPr>
                <a:t>Have certain limitations, such as restricted repatriation of funds and subject to taxation in India. However, they provide a convenient way to manage finances within the country.</a:t>
              </a:r>
              <a:endParaRPr lang="en-US" sz="2000">
                <a:latin typeface="Poppins"/>
                <a:ea typeface="Inter"/>
                <a:cs typeface="Poppins"/>
              </a:endParaRPr>
            </a:p>
          </p:txBody>
        </p:sp>
      </p:grpSp>
    </p:spTree>
    <p:extLst>
      <p:ext uri="{BB962C8B-B14F-4D97-AF65-F5344CB8AC3E}">
        <p14:creationId xmlns:p14="http://schemas.microsoft.com/office/powerpoint/2010/main" val="1319529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6941" y="166867"/>
            <a:ext cx="9502361" cy="590931"/>
          </a:xfrm>
        </p:spPr>
        <p:txBody>
          <a:bodyPr/>
          <a:lstStyle/>
          <a:p>
            <a:r>
              <a:rPr lang="en-US" sz="3600" dirty="0">
                <a:latin typeface="Arial"/>
                <a:cs typeface="Arial"/>
              </a:rPr>
              <a:t>NRE - Non-Resident External Account</a:t>
            </a: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28</a:t>
            </a:fld>
            <a:endParaRPr lang="hi-IN"/>
          </a:p>
        </p:txBody>
      </p:sp>
      <p:grpSp>
        <p:nvGrpSpPr>
          <p:cNvPr id="2" name="Group 1">
            <a:extLst>
              <a:ext uri="{FF2B5EF4-FFF2-40B4-BE49-F238E27FC236}">
                <a16:creationId xmlns:a16="http://schemas.microsoft.com/office/drawing/2014/main" id="{8D94BFD8-49BA-499D-D84F-1C1567D6A1E7}"/>
              </a:ext>
            </a:extLst>
          </p:cNvPr>
          <p:cNvGrpSpPr/>
          <p:nvPr/>
        </p:nvGrpSpPr>
        <p:grpSpPr>
          <a:xfrm>
            <a:off x="366941" y="1500697"/>
            <a:ext cx="11704215" cy="4599505"/>
            <a:chOff x="2225017" y="3026061"/>
            <a:chExt cx="10916112" cy="3539227"/>
          </a:xfrm>
        </p:grpSpPr>
        <p:sp>
          <p:nvSpPr>
            <p:cNvPr id="5" name="Shape 3">
              <a:extLst>
                <a:ext uri="{FF2B5EF4-FFF2-40B4-BE49-F238E27FC236}">
                  <a16:creationId xmlns:a16="http://schemas.microsoft.com/office/drawing/2014/main" id="{B903E5F5-97BB-902B-5C7F-D4CF74E112C3}"/>
                </a:ext>
              </a:extLst>
            </p:cNvPr>
            <p:cNvSpPr/>
            <p:nvPr/>
          </p:nvSpPr>
          <p:spPr>
            <a:xfrm>
              <a:off x="2225017" y="3082051"/>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6" name="Text 4">
              <a:extLst>
                <a:ext uri="{FF2B5EF4-FFF2-40B4-BE49-F238E27FC236}">
                  <a16:creationId xmlns:a16="http://schemas.microsoft.com/office/drawing/2014/main" id="{70A3C890-353E-8C53-0944-2BB303EE2EC6}"/>
                </a:ext>
              </a:extLst>
            </p:cNvPr>
            <p:cNvSpPr/>
            <p:nvPr/>
          </p:nvSpPr>
          <p:spPr>
            <a:xfrm>
              <a:off x="2393371" y="3134010"/>
              <a:ext cx="16323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7" name="Text 5">
              <a:extLst>
                <a:ext uri="{FF2B5EF4-FFF2-40B4-BE49-F238E27FC236}">
                  <a16:creationId xmlns:a16="http://schemas.microsoft.com/office/drawing/2014/main" id="{00ACA130-AB0D-26CC-A0B5-331A7A38A502}"/>
                </a:ext>
              </a:extLst>
            </p:cNvPr>
            <p:cNvSpPr/>
            <p:nvPr/>
          </p:nvSpPr>
          <p:spPr>
            <a:xfrm>
              <a:off x="2894893" y="3137264"/>
              <a:ext cx="2591872" cy="347186"/>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500" b="1" kern="0" spc="-66" dirty="0">
                  <a:solidFill>
                    <a:srgbClr val="272525"/>
                  </a:solidFill>
                  <a:latin typeface="Poppins"/>
                  <a:cs typeface="Poppins"/>
                </a:rPr>
                <a:t>Purpose</a:t>
              </a:r>
              <a:endParaRPr lang="en-US" sz="2500">
                <a:latin typeface="Poppins"/>
                <a:cs typeface="Poppins"/>
              </a:endParaRPr>
            </a:p>
          </p:txBody>
        </p:sp>
        <p:sp>
          <p:nvSpPr>
            <p:cNvPr id="8" name="Text 6">
              <a:extLst>
                <a:ext uri="{FF2B5EF4-FFF2-40B4-BE49-F238E27FC236}">
                  <a16:creationId xmlns:a16="http://schemas.microsoft.com/office/drawing/2014/main" id="{DF150E0E-559F-58C9-6970-6D24D733FFF1}"/>
                </a:ext>
              </a:extLst>
            </p:cNvPr>
            <p:cNvSpPr/>
            <p:nvPr/>
          </p:nvSpPr>
          <p:spPr>
            <a:xfrm>
              <a:off x="2760107" y="4077477"/>
              <a:ext cx="3084340"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2000" kern="0" spc="-35" dirty="0">
                  <a:solidFill>
                    <a:srgbClr val="272525"/>
                  </a:solidFill>
                  <a:latin typeface="Poppins"/>
                  <a:ea typeface="Inter"/>
                  <a:cs typeface="Inter" pitchFamily="34" charset="-120"/>
                </a:rPr>
                <a:t>NRE accounts allow non-resident Indians to maintain their income earned abroad in Indian rupees, making it easier to manage their finances back home.</a:t>
              </a:r>
              <a:endParaRPr lang="en-US" sz="2000" dirty="0">
                <a:latin typeface="Poppins"/>
                <a:ea typeface="Inter"/>
                <a:cs typeface="Roboto"/>
              </a:endParaRPr>
            </a:p>
          </p:txBody>
        </p:sp>
        <p:sp>
          <p:nvSpPr>
            <p:cNvPr id="9" name="Shape 7">
              <a:extLst>
                <a:ext uri="{FF2B5EF4-FFF2-40B4-BE49-F238E27FC236}">
                  <a16:creationId xmlns:a16="http://schemas.microsoft.com/office/drawing/2014/main" id="{14F4225C-3EB3-E8C6-FAB0-AF22171008D8}"/>
                </a:ext>
              </a:extLst>
            </p:cNvPr>
            <p:cNvSpPr/>
            <p:nvPr/>
          </p:nvSpPr>
          <p:spPr>
            <a:xfrm>
              <a:off x="5630228" y="3030617"/>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10" name="Text 8">
              <a:extLst>
                <a:ext uri="{FF2B5EF4-FFF2-40B4-BE49-F238E27FC236}">
                  <a16:creationId xmlns:a16="http://schemas.microsoft.com/office/drawing/2014/main" id="{17182505-5BE8-47AA-999C-905353F93853}"/>
                </a:ext>
              </a:extLst>
            </p:cNvPr>
            <p:cNvSpPr/>
            <p:nvPr/>
          </p:nvSpPr>
          <p:spPr>
            <a:xfrm>
              <a:off x="5779532" y="3072289"/>
              <a:ext cx="20133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1" name="Text 9">
              <a:extLst>
                <a:ext uri="{FF2B5EF4-FFF2-40B4-BE49-F238E27FC236}">
                  <a16:creationId xmlns:a16="http://schemas.microsoft.com/office/drawing/2014/main" id="{2A77A331-4074-67F2-1562-E17612AD8185}"/>
                </a:ext>
              </a:extLst>
            </p:cNvPr>
            <p:cNvSpPr/>
            <p:nvPr/>
          </p:nvSpPr>
          <p:spPr>
            <a:xfrm>
              <a:off x="6303329" y="3026062"/>
              <a:ext cx="2872378" cy="69437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500" b="1" kern="0" spc="-66" dirty="0">
                  <a:solidFill>
                    <a:srgbClr val="272525"/>
                  </a:solidFill>
                  <a:latin typeface="Poppins"/>
                  <a:ea typeface="Inter"/>
                  <a:cs typeface="Inter" pitchFamily="34" charset="-120"/>
                </a:rPr>
                <a:t>Eligibility &amp; Documentation</a:t>
              </a:r>
              <a:endParaRPr lang="en-US" sz="2500">
                <a:latin typeface="Poppins"/>
                <a:ea typeface="Inter"/>
                <a:cs typeface="Poppins"/>
              </a:endParaRPr>
            </a:p>
          </p:txBody>
        </p:sp>
        <p:sp>
          <p:nvSpPr>
            <p:cNvPr id="12" name="Text 10">
              <a:extLst>
                <a:ext uri="{FF2B5EF4-FFF2-40B4-BE49-F238E27FC236}">
                  <a16:creationId xmlns:a16="http://schemas.microsoft.com/office/drawing/2014/main" id="{8778BB21-D34E-9338-F3ED-C1791EAA6060}"/>
                </a:ext>
              </a:extLst>
            </p:cNvPr>
            <p:cNvSpPr/>
            <p:nvPr/>
          </p:nvSpPr>
          <p:spPr>
            <a:xfrm>
              <a:off x="6352342" y="4023479"/>
              <a:ext cx="3121743"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2000" kern="0" spc="-35" dirty="0">
                  <a:latin typeface="Poppins"/>
                  <a:ea typeface="Inter"/>
                  <a:cs typeface="Inter" pitchFamily="34" charset="-120"/>
                </a:rPr>
                <a:t>Indian citizens residing outside India, as well as people of Indian origin, can open NRE accounts by providing relevant identification and address proofs.</a:t>
              </a:r>
              <a:endParaRPr lang="en-US" sz="2000">
                <a:latin typeface="Poppins"/>
                <a:ea typeface="Inter"/>
                <a:cs typeface="Roboto"/>
              </a:endParaRPr>
            </a:p>
          </p:txBody>
        </p:sp>
        <p:sp>
          <p:nvSpPr>
            <p:cNvPr id="13" name="Shape 11">
              <a:extLst>
                <a:ext uri="{FF2B5EF4-FFF2-40B4-BE49-F238E27FC236}">
                  <a16:creationId xmlns:a16="http://schemas.microsoft.com/office/drawing/2014/main" id="{B54A456D-487E-9D84-ED7C-42185190D559}"/>
                </a:ext>
              </a:extLst>
            </p:cNvPr>
            <p:cNvSpPr/>
            <p:nvPr/>
          </p:nvSpPr>
          <p:spPr>
            <a:xfrm>
              <a:off x="9222462" y="3030617"/>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14" name="Text 12">
              <a:extLst>
                <a:ext uri="{FF2B5EF4-FFF2-40B4-BE49-F238E27FC236}">
                  <a16:creationId xmlns:a16="http://schemas.microsoft.com/office/drawing/2014/main" id="{4C4C4E70-E046-473F-568D-4CB6ABE47D64}"/>
                </a:ext>
              </a:extLst>
            </p:cNvPr>
            <p:cNvSpPr/>
            <p:nvPr/>
          </p:nvSpPr>
          <p:spPr>
            <a:xfrm>
              <a:off x="9367957" y="3072289"/>
              <a:ext cx="20895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5" name="Text 13">
              <a:extLst>
                <a:ext uri="{FF2B5EF4-FFF2-40B4-BE49-F238E27FC236}">
                  <a16:creationId xmlns:a16="http://schemas.microsoft.com/office/drawing/2014/main" id="{39EC9339-5AB2-EFA7-67EE-56DB3A4DB76B}"/>
                </a:ext>
              </a:extLst>
            </p:cNvPr>
            <p:cNvSpPr/>
            <p:nvPr/>
          </p:nvSpPr>
          <p:spPr>
            <a:xfrm>
              <a:off x="9944576" y="3026061"/>
              <a:ext cx="2647950" cy="69437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500" b="1" kern="0" spc="-66" dirty="0">
                  <a:solidFill>
                    <a:srgbClr val="272525"/>
                  </a:solidFill>
                  <a:latin typeface="Poppins"/>
                  <a:ea typeface="Inter"/>
                  <a:cs typeface="Inter" pitchFamily="34" charset="-120"/>
                </a:rPr>
                <a:t>Benefits &amp; Limitations</a:t>
              </a:r>
              <a:endParaRPr lang="en-US" sz="2500">
                <a:latin typeface="Poppins"/>
                <a:ea typeface="Inter"/>
                <a:cs typeface="Poppins"/>
              </a:endParaRPr>
            </a:p>
          </p:txBody>
        </p:sp>
        <p:sp>
          <p:nvSpPr>
            <p:cNvPr id="16" name="Text 14">
              <a:extLst>
                <a:ext uri="{FF2B5EF4-FFF2-40B4-BE49-F238E27FC236}">
                  <a16:creationId xmlns:a16="http://schemas.microsoft.com/office/drawing/2014/main" id="{447E594F-6FDC-1C1B-1D5E-ABFE93236838}"/>
                </a:ext>
              </a:extLst>
            </p:cNvPr>
            <p:cNvSpPr/>
            <p:nvPr/>
          </p:nvSpPr>
          <p:spPr>
            <a:xfrm>
              <a:off x="9932107" y="3972045"/>
              <a:ext cx="3209022"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2000" kern="0" spc="-35" dirty="0">
                  <a:solidFill>
                    <a:srgbClr val="272525"/>
                  </a:solidFill>
                  <a:latin typeface="Poppins"/>
                  <a:ea typeface="Inter"/>
                  <a:cs typeface="Inter" pitchFamily="34" charset="-120"/>
                </a:rPr>
                <a:t>NRE accounts offer repatriation of funds, tax benefits, and the ability to hold multiple currencies. However, they cannot be used for local transactions in India.</a:t>
              </a:r>
              <a:endParaRPr lang="en-US" sz="2000">
                <a:latin typeface="Poppins"/>
                <a:ea typeface="Inter"/>
                <a:cs typeface="Poppins"/>
              </a:endParaRPr>
            </a:p>
          </p:txBody>
        </p:sp>
      </p:grpSp>
    </p:spTree>
    <p:extLst>
      <p:ext uri="{BB962C8B-B14F-4D97-AF65-F5344CB8AC3E}">
        <p14:creationId xmlns:p14="http://schemas.microsoft.com/office/powerpoint/2010/main" val="3335735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5503" y="144433"/>
            <a:ext cx="10331203" cy="1089529"/>
          </a:xfrm>
        </p:spPr>
        <p:txBody>
          <a:bodyPr/>
          <a:lstStyle/>
          <a:p>
            <a:r>
              <a:rPr lang="en-US" sz="3600" dirty="0">
                <a:latin typeface="Arial"/>
                <a:cs typeface="Arial"/>
              </a:rPr>
              <a:t>Life Cycle of a Banking Account</a:t>
            </a:r>
            <a:endParaRPr lang="en-US" sz="3600" b="0">
              <a:cs typeface="Arial"/>
            </a:endParaRPr>
          </a:p>
          <a:p>
            <a:endParaRPr lang="en-US" sz="3600" dirty="0">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29</a:t>
            </a:fld>
            <a:endParaRPr lang="hi-IN"/>
          </a:p>
        </p:txBody>
      </p:sp>
      <p:grpSp>
        <p:nvGrpSpPr>
          <p:cNvPr id="17" name="Group 16">
            <a:extLst>
              <a:ext uri="{FF2B5EF4-FFF2-40B4-BE49-F238E27FC236}">
                <a16:creationId xmlns:a16="http://schemas.microsoft.com/office/drawing/2014/main" id="{F8876658-EAFB-D6A0-B95E-D951303644C2}"/>
              </a:ext>
            </a:extLst>
          </p:cNvPr>
          <p:cNvGrpSpPr/>
          <p:nvPr/>
        </p:nvGrpSpPr>
        <p:grpSpPr>
          <a:xfrm>
            <a:off x="-102494" y="-165675"/>
            <a:ext cx="12175072" cy="6765609"/>
            <a:chOff x="2150962" y="550783"/>
            <a:chExt cx="11228497" cy="7127915"/>
          </a:xfrm>
        </p:grpSpPr>
        <p:sp>
          <p:nvSpPr>
            <p:cNvPr id="18" name="Text 2">
              <a:extLst>
                <a:ext uri="{FF2B5EF4-FFF2-40B4-BE49-F238E27FC236}">
                  <a16:creationId xmlns:a16="http://schemas.microsoft.com/office/drawing/2014/main" id="{4D339FD3-18BF-ADBC-3AF3-3BD3CC3217EE}"/>
                </a:ext>
              </a:extLst>
            </p:cNvPr>
            <p:cNvSpPr/>
            <p:nvPr/>
          </p:nvSpPr>
          <p:spPr>
            <a:xfrm>
              <a:off x="2557820" y="550783"/>
              <a:ext cx="7299127" cy="625912"/>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929"/>
                </a:lnSpc>
                <a:buNone/>
              </a:pPr>
              <a:endParaRPr lang="en-US" sz="3900" b="1" kern="0" spc="-118" dirty="0">
                <a:latin typeface="Inter"/>
              </a:endParaRPr>
            </a:p>
          </p:txBody>
        </p:sp>
        <p:sp>
          <p:nvSpPr>
            <p:cNvPr id="19" name="Shape 3">
              <a:extLst>
                <a:ext uri="{FF2B5EF4-FFF2-40B4-BE49-F238E27FC236}">
                  <a16:creationId xmlns:a16="http://schemas.microsoft.com/office/drawing/2014/main" id="{6D3B6743-CA8A-4EA4-A85E-63A0A96FAD89}"/>
                </a:ext>
              </a:extLst>
            </p:cNvPr>
            <p:cNvSpPr/>
            <p:nvPr/>
          </p:nvSpPr>
          <p:spPr>
            <a:xfrm>
              <a:off x="7295198" y="1577221"/>
              <a:ext cx="40005" cy="6101477"/>
            </a:xfrm>
            <a:prstGeom prst="rect">
              <a:avLst/>
            </a:prstGeom>
            <a:solidFill>
              <a:srgbClr val="B5B7E3"/>
            </a:solidFill>
            <a:ln/>
          </p:spPr>
          <p:txBody>
            <a:bodyPr/>
            <a:lstStyle/>
            <a:p>
              <a:endParaRPr lang="en-US"/>
            </a:p>
          </p:txBody>
        </p:sp>
        <p:sp>
          <p:nvSpPr>
            <p:cNvPr id="21" name="Text 8">
              <a:extLst>
                <a:ext uri="{FF2B5EF4-FFF2-40B4-BE49-F238E27FC236}">
                  <a16:creationId xmlns:a16="http://schemas.microsoft.com/office/drawing/2014/main" id="{F4642107-9EE6-47AE-9158-199832FB8EB0}"/>
                </a:ext>
              </a:extLst>
            </p:cNvPr>
            <p:cNvSpPr/>
            <p:nvPr/>
          </p:nvSpPr>
          <p:spPr>
            <a:xfrm>
              <a:off x="7640153" y="2063997"/>
              <a:ext cx="5739306" cy="128158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kern="0" spc="-32" dirty="0">
                  <a:solidFill>
                    <a:srgbClr val="374151"/>
                  </a:solidFill>
                  <a:latin typeface="Poppins"/>
                  <a:ea typeface="+mn-lt"/>
                  <a:cs typeface="+mn-lt"/>
                </a:rPr>
                <a:t>This is the initial stage where a customer opens a new account with a bank.</a:t>
              </a:r>
              <a:endParaRPr lang="en-US" dirty="0">
                <a:latin typeface="Poppins"/>
                <a:cs typeface="Poppins"/>
              </a:endParaRPr>
            </a:p>
            <a:p>
              <a:endParaRPr lang="en-US" kern="0" spc="-32" dirty="0">
                <a:solidFill>
                  <a:srgbClr val="374151"/>
                </a:solidFill>
                <a:latin typeface="Poppins"/>
                <a:ea typeface="+mn-lt"/>
                <a:cs typeface="+mn-lt"/>
              </a:endParaRPr>
            </a:p>
            <a:p>
              <a:pPr marL="285750" indent="-285750">
                <a:buFont typeface="Arial"/>
                <a:buChar char="•"/>
              </a:pPr>
              <a:r>
                <a:rPr lang="en-US" kern="0" spc="-32" dirty="0">
                  <a:solidFill>
                    <a:srgbClr val="374151"/>
                  </a:solidFill>
                  <a:latin typeface="Poppins"/>
                  <a:ea typeface="+mn-lt"/>
                  <a:cs typeface="+mn-lt"/>
                </a:rPr>
                <a:t>Provides necessary documents, completes application forms, and agrees to the terms and conditions of the account.</a:t>
              </a:r>
              <a:endParaRPr lang="en-US" dirty="0">
                <a:solidFill>
                  <a:srgbClr val="374151"/>
                </a:solidFill>
                <a:latin typeface="Poppins"/>
                <a:ea typeface="+mn-lt"/>
                <a:cs typeface="+mn-lt"/>
              </a:endParaRPr>
            </a:p>
            <a:p>
              <a:pPr marL="0" indent="0" algn="l">
                <a:lnSpc>
                  <a:spcPts val="2524"/>
                </a:lnSpc>
                <a:buNone/>
              </a:pPr>
              <a:endParaRPr lang="en-US" kern="0" spc="-32" dirty="0">
                <a:solidFill>
                  <a:srgbClr val="272525"/>
                </a:solidFill>
                <a:latin typeface="Poppins"/>
                <a:ea typeface="Inter"/>
                <a:cs typeface="Poppins"/>
              </a:endParaRPr>
            </a:p>
          </p:txBody>
        </p:sp>
        <p:sp>
          <p:nvSpPr>
            <p:cNvPr id="22" name="Text 12">
              <a:extLst>
                <a:ext uri="{FF2B5EF4-FFF2-40B4-BE49-F238E27FC236}">
                  <a16:creationId xmlns:a16="http://schemas.microsoft.com/office/drawing/2014/main" id="{39924314-4397-1AA5-8751-3F53865759B2}"/>
                </a:ext>
              </a:extLst>
            </p:cNvPr>
            <p:cNvSpPr/>
            <p:nvPr/>
          </p:nvSpPr>
          <p:spPr>
            <a:xfrm>
              <a:off x="2150962" y="2807249"/>
              <a:ext cx="4062553" cy="59746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ts val="2464"/>
                </a:lnSpc>
                <a:buNone/>
              </a:pPr>
              <a:r>
                <a:rPr lang="en-US" sz="2000" b="1" kern="0" spc="-59" dirty="0">
                  <a:solidFill>
                    <a:srgbClr val="272525"/>
                  </a:solidFill>
                  <a:latin typeface="Poppins"/>
                  <a:ea typeface="+mn-lt"/>
                  <a:cs typeface="+mn-lt"/>
                </a:rPr>
                <a:t>Account Activation</a:t>
              </a:r>
              <a:endParaRPr lang="en-US" sz="2000" b="1" dirty="0">
                <a:latin typeface="Poppins"/>
                <a:cs typeface="Calibri"/>
              </a:endParaRPr>
            </a:p>
          </p:txBody>
        </p:sp>
        <p:sp>
          <p:nvSpPr>
            <p:cNvPr id="23" name="Text 13">
              <a:extLst>
                <a:ext uri="{FF2B5EF4-FFF2-40B4-BE49-F238E27FC236}">
                  <a16:creationId xmlns:a16="http://schemas.microsoft.com/office/drawing/2014/main" id="{CDB1A770-88E7-3A41-46CA-38200F63C163}"/>
                </a:ext>
              </a:extLst>
            </p:cNvPr>
            <p:cNvSpPr/>
            <p:nvPr/>
          </p:nvSpPr>
          <p:spPr>
            <a:xfrm>
              <a:off x="2261925" y="3335831"/>
              <a:ext cx="4740650" cy="128158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24"/>
                </a:lnSpc>
              </a:pPr>
              <a:r>
                <a:rPr lang="en-US" kern="0" spc="-32" dirty="0">
                  <a:solidFill>
                    <a:srgbClr val="374151"/>
                  </a:solidFill>
                  <a:latin typeface="Poppins"/>
                  <a:ea typeface="+mn-lt"/>
                  <a:cs typeface="+mn-lt"/>
                </a:rPr>
                <a:t>After the account is opened, it needs to be activated. This may involve depositing an initial amount of money into the account</a:t>
              </a:r>
              <a:endParaRPr lang="en-US">
                <a:solidFill>
                  <a:srgbClr val="374151"/>
                </a:solidFill>
                <a:latin typeface="Poppins"/>
                <a:ea typeface="+mn-lt"/>
                <a:cs typeface="+mn-lt"/>
              </a:endParaRPr>
            </a:p>
          </p:txBody>
        </p:sp>
        <p:sp>
          <p:nvSpPr>
            <p:cNvPr id="24" name="Text 17">
              <a:extLst>
                <a:ext uri="{FF2B5EF4-FFF2-40B4-BE49-F238E27FC236}">
                  <a16:creationId xmlns:a16="http://schemas.microsoft.com/office/drawing/2014/main" id="{5A5D190D-5304-3E17-86AD-0962CCF41923}"/>
                </a:ext>
              </a:extLst>
            </p:cNvPr>
            <p:cNvSpPr/>
            <p:nvPr/>
          </p:nvSpPr>
          <p:spPr>
            <a:xfrm>
              <a:off x="8256607" y="4017203"/>
              <a:ext cx="4358450" cy="682454"/>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kern="0" spc="-59">
                  <a:solidFill>
                    <a:srgbClr val="272525"/>
                  </a:solidFill>
                  <a:latin typeface="Poppins"/>
                  <a:ea typeface="+mn-lt"/>
                  <a:cs typeface="+mn-lt"/>
                </a:rPr>
                <a:t>Account Usage and Maintenance</a:t>
              </a:r>
              <a:endParaRPr lang="en-US" sz="2000" kern="0" spc="-59">
                <a:solidFill>
                  <a:srgbClr val="272525"/>
                </a:solidFill>
                <a:latin typeface="Poppins"/>
                <a:ea typeface="+mn-lt"/>
                <a:cs typeface="+mn-lt"/>
              </a:endParaRPr>
            </a:p>
            <a:p>
              <a:pPr marL="0" indent="0" algn="l">
                <a:lnSpc>
                  <a:spcPts val="2464"/>
                </a:lnSpc>
                <a:buNone/>
              </a:pPr>
              <a:endParaRPr lang="en-US" sz="2000" b="1" kern="0" spc="-59" dirty="0">
                <a:solidFill>
                  <a:srgbClr val="272525"/>
                </a:solidFill>
                <a:latin typeface="Poppins"/>
                <a:ea typeface="Inter"/>
                <a:cs typeface="Poppins"/>
              </a:endParaRPr>
            </a:p>
          </p:txBody>
        </p:sp>
        <p:sp>
          <p:nvSpPr>
            <p:cNvPr id="25" name="Text 18">
              <a:extLst>
                <a:ext uri="{FF2B5EF4-FFF2-40B4-BE49-F238E27FC236}">
                  <a16:creationId xmlns:a16="http://schemas.microsoft.com/office/drawing/2014/main" id="{FB87AEF1-6681-9E76-7921-0B998803059A}"/>
                </a:ext>
              </a:extLst>
            </p:cNvPr>
            <p:cNvSpPr/>
            <p:nvPr/>
          </p:nvSpPr>
          <p:spPr>
            <a:xfrm>
              <a:off x="7640155" y="4503288"/>
              <a:ext cx="5381760" cy="1947362"/>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524"/>
                </a:lnSpc>
              </a:pPr>
              <a:r>
                <a:rPr lang="en-US" kern="0" spc="-32" dirty="0">
                  <a:latin typeface="Poppins"/>
                  <a:ea typeface="Inter"/>
                </a:rPr>
                <a:t>After account is activated, customer can</a:t>
              </a:r>
              <a:r>
                <a:rPr lang="en-US" kern="0" spc="-32" dirty="0">
                  <a:latin typeface="Poppins"/>
                  <a:ea typeface="Inter"/>
                  <a:cs typeface="Poppins"/>
                </a:rPr>
                <a:t> do</a:t>
              </a:r>
              <a:r>
                <a:rPr lang="en-US" dirty="0">
                  <a:latin typeface="Poppins"/>
                  <a:cs typeface="Calibri"/>
                </a:rPr>
                <a:t> transactions and </a:t>
              </a:r>
              <a:r>
                <a:rPr lang="en-US" dirty="0">
                  <a:latin typeface="Poppins"/>
                  <a:ea typeface="+mn-lt"/>
                  <a:cs typeface="+mn-lt"/>
                </a:rPr>
                <a:t>Account holders are expected to maintain their accounts in good standing by adhering to the bank's policies and regulations.</a:t>
              </a:r>
              <a:endParaRPr lang="en-US" dirty="0">
                <a:latin typeface="Poppins"/>
                <a:cs typeface="Calibri"/>
              </a:endParaRPr>
            </a:p>
          </p:txBody>
        </p:sp>
        <p:grpSp>
          <p:nvGrpSpPr>
            <p:cNvPr id="26" name="Group 25">
              <a:extLst>
                <a:ext uri="{FF2B5EF4-FFF2-40B4-BE49-F238E27FC236}">
                  <a16:creationId xmlns:a16="http://schemas.microsoft.com/office/drawing/2014/main" id="{477989E7-5A5F-8F5C-5710-4824751CFE48}"/>
                </a:ext>
              </a:extLst>
            </p:cNvPr>
            <p:cNvGrpSpPr/>
            <p:nvPr/>
          </p:nvGrpSpPr>
          <p:grpSpPr>
            <a:xfrm>
              <a:off x="2647273" y="1550837"/>
              <a:ext cx="7650250" cy="4383238"/>
              <a:chOff x="2647273" y="1550837"/>
              <a:chExt cx="7650250" cy="4383238"/>
            </a:xfrm>
          </p:grpSpPr>
          <p:sp>
            <p:nvSpPr>
              <p:cNvPr id="32" name="Shape 4">
                <a:extLst>
                  <a:ext uri="{FF2B5EF4-FFF2-40B4-BE49-F238E27FC236}">
                    <a16:creationId xmlns:a16="http://schemas.microsoft.com/office/drawing/2014/main" id="{A3BF60D5-BE9B-B10E-E3A5-B9E92FEAADC9}"/>
                  </a:ext>
                </a:extLst>
              </p:cNvPr>
              <p:cNvSpPr/>
              <p:nvPr/>
            </p:nvSpPr>
            <p:spPr>
              <a:xfrm>
                <a:off x="7540526" y="1938933"/>
                <a:ext cx="701040" cy="40005"/>
              </a:xfrm>
              <a:prstGeom prst="rect">
                <a:avLst/>
              </a:prstGeom>
              <a:solidFill>
                <a:srgbClr val="B5B7E3"/>
              </a:solidFill>
              <a:ln/>
            </p:spPr>
            <p:txBody>
              <a:bodyPr/>
              <a:lstStyle/>
              <a:p>
                <a:endParaRPr lang="en-US"/>
              </a:p>
            </p:txBody>
          </p:sp>
          <p:sp>
            <p:nvSpPr>
              <p:cNvPr id="33" name="Shape 5">
                <a:extLst>
                  <a:ext uri="{FF2B5EF4-FFF2-40B4-BE49-F238E27FC236}">
                    <a16:creationId xmlns:a16="http://schemas.microsoft.com/office/drawing/2014/main" id="{E2159944-E1EF-EFC0-0FD5-489ECB5F2E80}"/>
                  </a:ext>
                </a:extLst>
              </p:cNvPr>
              <p:cNvSpPr/>
              <p:nvPr/>
            </p:nvSpPr>
            <p:spPr>
              <a:xfrm>
                <a:off x="7089874" y="1733669"/>
                <a:ext cx="450652" cy="450652"/>
              </a:xfrm>
              <a:prstGeom prst="roundRect">
                <a:avLst>
                  <a:gd name="adj" fmla="val 20002"/>
                </a:avLst>
              </a:prstGeom>
              <a:solidFill>
                <a:srgbClr val="DADBF1"/>
              </a:solidFill>
              <a:ln w="12502">
                <a:solidFill>
                  <a:srgbClr val="B5B7E3"/>
                </a:solidFill>
                <a:prstDash val="solid"/>
              </a:ln>
            </p:spPr>
            <p:txBody>
              <a:bodyPr/>
              <a:lstStyle/>
              <a:p>
                <a:endParaRPr lang="en-US"/>
              </a:p>
            </p:txBody>
          </p:sp>
          <p:sp>
            <p:nvSpPr>
              <p:cNvPr id="34" name="Text 6">
                <a:extLst>
                  <a:ext uri="{FF2B5EF4-FFF2-40B4-BE49-F238E27FC236}">
                    <a16:creationId xmlns:a16="http://schemas.microsoft.com/office/drawing/2014/main" id="{A2A68D9F-0087-0925-1F29-2BE3BBD883AC}"/>
                  </a:ext>
                </a:extLst>
              </p:cNvPr>
              <p:cNvSpPr/>
              <p:nvPr/>
            </p:nvSpPr>
            <p:spPr>
              <a:xfrm>
                <a:off x="7244775" y="1771174"/>
                <a:ext cx="140851" cy="37564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7"/>
                  </a:lnSpc>
                  <a:buNone/>
                </a:pPr>
                <a:r>
                  <a:rPr lang="en-US" sz="2366" b="1" kern="0" spc="-32" dirty="0">
                    <a:solidFill>
                      <a:srgbClr val="272525"/>
                    </a:solidFill>
                    <a:latin typeface="Inter" pitchFamily="34" charset="0"/>
                    <a:ea typeface="Inter" pitchFamily="34" charset="-122"/>
                    <a:cs typeface="Inter" pitchFamily="34" charset="-120"/>
                  </a:rPr>
                  <a:t>1</a:t>
                </a:r>
                <a:endParaRPr lang="en-US" sz="2366" dirty="0"/>
              </a:p>
            </p:txBody>
          </p:sp>
          <p:sp>
            <p:nvSpPr>
              <p:cNvPr id="35" name="Text 7">
                <a:extLst>
                  <a:ext uri="{FF2B5EF4-FFF2-40B4-BE49-F238E27FC236}">
                    <a16:creationId xmlns:a16="http://schemas.microsoft.com/office/drawing/2014/main" id="{52C57F70-2EDA-8AF7-92CD-018AD0EB9A36}"/>
                  </a:ext>
                </a:extLst>
              </p:cNvPr>
              <p:cNvSpPr/>
              <p:nvPr/>
            </p:nvSpPr>
            <p:spPr>
              <a:xfrm>
                <a:off x="8268936" y="1550837"/>
                <a:ext cx="2028587" cy="312896"/>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64"/>
                  </a:lnSpc>
                  <a:buNone/>
                </a:pPr>
                <a:r>
                  <a:rPr lang="en-US" sz="2000" b="1" kern="0" spc="-59" dirty="0">
                    <a:solidFill>
                      <a:srgbClr val="272525"/>
                    </a:solidFill>
                    <a:latin typeface="Poppins"/>
                    <a:ea typeface="Inter"/>
                    <a:cs typeface="Inter" pitchFamily="34" charset="-120"/>
                  </a:rPr>
                  <a:t>Account Opening</a:t>
                </a:r>
                <a:endParaRPr lang="en-US" sz="2000">
                  <a:latin typeface="Poppins"/>
                  <a:ea typeface="Inter"/>
                  <a:cs typeface="Poppins"/>
                </a:endParaRPr>
              </a:p>
            </p:txBody>
          </p:sp>
          <p:sp>
            <p:nvSpPr>
              <p:cNvPr id="36" name="Shape 9">
                <a:extLst>
                  <a:ext uri="{FF2B5EF4-FFF2-40B4-BE49-F238E27FC236}">
                    <a16:creationId xmlns:a16="http://schemas.microsoft.com/office/drawing/2014/main" id="{871EEB49-4397-A828-F7FD-7752DD0AE4DC}"/>
                  </a:ext>
                </a:extLst>
              </p:cNvPr>
              <p:cNvSpPr/>
              <p:nvPr/>
            </p:nvSpPr>
            <p:spPr>
              <a:xfrm>
                <a:off x="6388834" y="2940367"/>
                <a:ext cx="701040" cy="40005"/>
              </a:xfrm>
              <a:prstGeom prst="rect">
                <a:avLst/>
              </a:prstGeom>
              <a:solidFill>
                <a:srgbClr val="B5B7E3"/>
              </a:solidFill>
              <a:ln/>
            </p:spPr>
            <p:txBody>
              <a:bodyPr/>
              <a:lstStyle/>
              <a:p>
                <a:endParaRPr lang="en-US"/>
              </a:p>
            </p:txBody>
          </p:sp>
          <p:sp>
            <p:nvSpPr>
              <p:cNvPr id="37" name="Shape 10">
                <a:extLst>
                  <a:ext uri="{FF2B5EF4-FFF2-40B4-BE49-F238E27FC236}">
                    <a16:creationId xmlns:a16="http://schemas.microsoft.com/office/drawing/2014/main" id="{AD42D59D-15FA-BA15-C94E-8263EB837BD2}"/>
                  </a:ext>
                </a:extLst>
              </p:cNvPr>
              <p:cNvSpPr/>
              <p:nvPr/>
            </p:nvSpPr>
            <p:spPr>
              <a:xfrm>
                <a:off x="7089874" y="2735104"/>
                <a:ext cx="450652" cy="450652"/>
              </a:xfrm>
              <a:prstGeom prst="roundRect">
                <a:avLst>
                  <a:gd name="adj" fmla="val 20002"/>
                </a:avLst>
              </a:prstGeom>
              <a:solidFill>
                <a:srgbClr val="DADBF1"/>
              </a:solidFill>
              <a:ln w="12502">
                <a:solidFill>
                  <a:srgbClr val="B5B7E3"/>
                </a:solidFill>
                <a:prstDash val="solid"/>
              </a:ln>
            </p:spPr>
            <p:txBody>
              <a:bodyPr/>
              <a:lstStyle/>
              <a:p>
                <a:endParaRPr lang="en-US"/>
              </a:p>
            </p:txBody>
          </p:sp>
          <p:sp>
            <p:nvSpPr>
              <p:cNvPr id="38" name="Text 11">
                <a:extLst>
                  <a:ext uri="{FF2B5EF4-FFF2-40B4-BE49-F238E27FC236}">
                    <a16:creationId xmlns:a16="http://schemas.microsoft.com/office/drawing/2014/main" id="{6EDC7B9F-7129-7B16-A15D-5C391F5676A7}"/>
                  </a:ext>
                </a:extLst>
              </p:cNvPr>
              <p:cNvSpPr/>
              <p:nvPr/>
            </p:nvSpPr>
            <p:spPr>
              <a:xfrm>
                <a:off x="7221915" y="2772608"/>
                <a:ext cx="186571" cy="37564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7"/>
                  </a:lnSpc>
                  <a:buNone/>
                </a:pPr>
                <a:r>
                  <a:rPr lang="en-US" sz="2366" b="1" kern="0" spc="-32" dirty="0">
                    <a:solidFill>
                      <a:srgbClr val="272525"/>
                    </a:solidFill>
                    <a:latin typeface="Inter" pitchFamily="34" charset="0"/>
                    <a:ea typeface="Inter" pitchFamily="34" charset="-122"/>
                    <a:cs typeface="Inter" pitchFamily="34" charset="-120"/>
                  </a:rPr>
                  <a:t>2</a:t>
                </a:r>
                <a:endParaRPr lang="en-US" sz="2366" dirty="0"/>
              </a:p>
            </p:txBody>
          </p:sp>
          <p:sp>
            <p:nvSpPr>
              <p:cNvPr id="39" name="Shape 14">
                <a:extLst>
                  <a:ext uri="{FF2B5EF4-FFF2-40B4-BE49-F238E27FC236}">
                    <a16:creationId xmlns:a16="http://schemas.microsoft.com/office/drawing/2014/main" id="{714AAABD-64DE-A844-DD5B-E942615C15B5}"/>
                  </a:ext>
                </a:extLst>
              </p:cNvPr>
              <p:cNvSpPr/>
              <p:nvPr/>
            </p:nvSpPr>
            <p:spPr>
              <a:xfrm>
                <a:off x="7540526" y="4334470"/>
                <a:ext cx="701040" cy="40005"/>
              </a:xfrm>
              <a:prstGeom prst="rect">
                <a:avLst/>
              </a:prstGeom>
              <a:solidFill>
                <a:srgbClr val="B5B7E3"/>
              </a:solidFill>
              <a:ln/>
            </p:spPr>
            <p:txBody>
              <a:bodyPr/>
              <a:lstStyle/>
              <a:p>
                <a:endParaRPr lang="en-US"/>
              </a:p>
            </p:txBody>
          </p:sp>
          <p:sp>
            <p:nvSpPr>
              <p:cNvPr id="40" name="Shape 15">
                <a:extLst>
                  <a:ext uri="{FF2B5EF4-FFF2-40B4-BE49-F238E27FC236}">
                    <a16:creationId xmlns:a16="http://schemas.microsoft.com/office/drawing/2014/main" id="{74CC6E43-311A-9B28-AB25-E4FD758FAD27}"/>
                  </a:ext>
                </a:extLst>
              </p:cNvPr>
              <p:cNvSpPr/>
              <p:nvPr/>
            </p:nvSpPr>
            <p:spPr>
              <a:xfrm>
                <a:off x="7089874" y="4129207"/>
                <a:ext cx="450652" cy="450652"/>
              </a:xfrm>
              <a:prstGeom prst="roundRect">
                <a:avLst>
                  <a:gd name="adj" fmla="val 20002"/>
                </a:avLst>
              </a:prstGeom>
              <a:solidFill>
                <a:srgbClr val="DADBF1"/>
              </a:solidFill>
              <a:ln w="12502">
                <a:solidFill>
                  <a:srgbClr val="B5B7E3"/>
                </a:solidFill>
                <a:prstDash val="solid"/>
              </a:ln>
            </p:spPr>
            <p:txBody>
              <a:bodyPr/>
              <a:lstStyle/>
              <a:p>
                <a:endParaRPr lang="en-US"/>
              </a:p>
            </p:txBody>
          </p:sp>
          <p:sp>
            <p:nvSpPr>
              <p:cNvPr id="41" name="Text 16">
                <a:extLst>
                  <a:ext uri="{FF2B5EF4-FFF2-40B4-BE49-F238E27FC236}">
                    <a16:creationId xmlns:a16="http://schemas.microsoft.com/office/drawing/2014/main" id="{B6F8BC8C-AEE6-2E65-ADEF-7364A979B587}"/>
                  </a:ext>
                </a:extLst>
              </p:cNvPr>
              <p:cNvSpPr/>
              <p:nvPr/>
            </p:nvSpPr>
            <p:spPr>
              <a:xfrm>
                <a:off x="7218105" y="4166711"/>
                <a:ext cx="194191" cy="375642"/>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7"/>
                  </a:lnSpc>
                  <a:buNone/>
                </a:pPr>
                <a:r>
                  <a:rPr lang="en-US" sz="2366" b="1" kern="0" spc="-32" dirty="0">
                    <a:solidFill>
                      <a:srgbClr val="272525"/>
                    </a:solidFill>
                    <a:latin typeface="Inter" pitchFamily="34" charset="0"/>
                    <a:ea typeface="Inter" pitchFamily="34" charset="-122"/>
                    <a:cs typeface="Inter" pitchFamily="34" charset="-120"/>
                  </a:rPr>
                  <a:t>3</a:t>
                </a:r>
                <a:endParaRPr lang="en-US" sz="2366" dirty="0"/>
              </a:p>
            </p:txBody>
          </p:sp>
          <p:sp>
            <p:nvSpPr>
              <p:cNvPr id="42" name="Shape 19">
                <a:extLst>
                  <a:ext uri="{FF2B5EF4-FFF2-40B4-BE49-F238E27FC236}">
                    <a16:creationId xmlns:a16="http://schemas.microsoft.com/office/drawing/2014/main" id="{9055552D-C6C1-B8DF-A10A-35ACEDF2E3C3}"/>
                  </a:ext>
                </a:extLst>
              </p:cNvPr>
              <p:cNvSpPr/>
              <p:nvPr/>
            </p:nvSpPr>
            <p:spPr>
              <a:xfrm>
                <a:off x="6388834" y="5688687"/>
                <a:ext cx="701040" cy="40005"/>
              </a:xfrm>
              <a:prstGeom prst="rect">
                <a:avLst/>
              </a:prstGeom>
              <a:solidFill>
                <a:srgbClr val="B5B7E3"/>
              </a:solidFill>
              <a:ln/>
            </p:spPr>
            <p:txBody>
              <a:bodyPr/>
              <a:lstStyle/>
              <a:p>
                <a:endParaRPr lang="en-US"/>
              </a:p>
            </p:txBody>
          </p:sp>
          <p:sp>
            <p:nvSpPr>
              <p:cNvPr id="43" name="Shape 20">
                <a:extLst>
                  <a:ext uri="{FF2B5EF4-FFF2-40B4-BE49-F238E27FC236}">
                    <a16:creationId xmlns:a16="http://schemas.microsoft.com/office/drawing/2014/main" id="{D438673E-BB3A-7EBA-EEC4-7A4E16A0475E}"/>
                  </a:ext>
                </a:extLst>
              </p:cNvPr>
              <p:cNvSpPr/>
              <p:nvPr/>
            </p:nvSpPr>
            <p:spPr>
              <a:xfrm>
                <a:off x="7089874" y="5483423"/>
                <a:ext cx="450652" cy="450652"/>
              </a:xfrm>
              <a:prstGeom prst="roundRect">
                <a:avLst>
                  <a:gd name="adj" fmla="val 20002"/>
                </a:avLst>
              </a:prstGeom>
              <a:solidFill>
                <a:srgbClr val="DADBF1"/>
              </a:solidFill>
              <a:ln w="12502">
                <a:solidFill>
                  <a:srgbClr val="B5B7E3"/>
                </a:solidFill>
                <a:prstDash val="solid"/>
              </a:ln>
            </p:spPr>
            <p:txBody>
              <a:bodyPr/>
              <a:lstStyle/>
              <a:p>
                <a:endParaRPr lang="en-US"/>
              </a:p>
            </p:txBody>
          </p:sp>
          <p:sp>
            <p:nvSpPr>
              <p:cNvPr id="44" name="Text 21">
                <a:extLst>
                  <a:ext uri="{FF2B5EF4-FFF2-40B4-BE49-F238E27FC236}">
                    <a16:creationId xmlns:a16="http://schemas.microsoft.com/office/drawing/2014/main" id="{2F787A1F-C3E6-1DC4-25CC-9200212FBEBB}"/>
                  </a:ext>
                </a:extLst>
              </p:cNvPr>
              <p:cNvSpPr/>
              <p:nvPr/>
            </p:nvSpPr>
            <p:spPr>
              <a:xfrm>
                <a:off x="7152650" y="5450101"/>
                <a:ext cx="201811" cy="37564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957"/>
                  </a:lnSpc>
                  <a:buNone/>
                </a:pPr>
                <a:r>
                  <a:rPr lang="en-US" sz="2366" b="1" kern="0" spc="-32" dirty="0">
                    <a:solidFill>
                      <a:srgbClr val="272525"/>
                    </a:solidFill>
                    <a:latin typeface="Inter" pitchFamily="34" charset="0"/>
                    <a:ea typeface="Inter" pitchFamily="34" charset="-122"/>
                    <a:cs typeface="Inter" pitchFamily="34" charset="-120"/>
                  </a:rPr>
                  <a:t>4</a:t>
                </a:r>
                <a:endParaRPr lang="en-US" sz="2366" dirty="0"/>
              </a:p>
            </p:txBody>
          </p:sp>
          <p:sp>
            <p:nvSpPr>
              <p:cNvPr id="45" name="Text 22">
                <a:extLst>
                  <a:ext uri="{FF2B5EF4-FFF2-40B4-BE49-F238E27FC236}">
                    <a16:creationId xmlns:a16="http://schemas.microsoft.com/office/drawing/2014/main" id="{FB1B4178-4A93-02A9-4BE9-F6CC04072773}"/>
                  </a:ext>
                </a:extLst>
              </p:cNvPr>
              <p:cNvSpPr/>
              <p:nvPr/>
            </p:nvSpPr>
            <p:spPr>
              <a:xfrm>
                <a:off x="2647273" y="5428081"/>
                <a:ext cx="3566242" cy="412053"/>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2464"/>
                  </a:lnSpc>
                </a:pPr>
                <a:r>
                  <a:rPr lang="en-US" sz="2000" b="1" kern="0" spc="-59" dirty="0">
                    <a:solidFill>
                      <a:srgbClr val="272525"/>
                    </a:solidFill>
                    <a:latin typeface="Poppins"/>
                    <a:ea typeface="+mn-lt"/>
                    <a:cs typeface="+mn-lt"/>
                  </a:rPr>
                  <a:t>Account Upgrades or Changes</a:t>
                </a:r>
                <a:endParaRPr lang="en-US" sz="2000">
                  <a:latin typeface="Poppins"/>
                  <a:cs typeface="Poppins"/>
                </a:endParaRPr>
              </a:p>
            </p:txBody>
          </p:sp>
        </p:grpSp>
        <p:sp>
          <p:nvSpPr>
            <p:cNvPr id="27" name="Text 23">
              <a:extLst>
                <a:ext uri="{FF2B5EF4-FFF2-40B4-BE49-F238E27FC236}">
                  <a16:creationId xmlns:a16="http://schemas.microsoft.com/office/drawing/2014/main" id="{EDB5F406-F08E-6B81-8E12-7AA0A3355159}"/>
                </a:ext>
              </a:extLst>
            </p:cNvPr>
            <p:cNvSpPr/>
            <p:nvPr/>
          </p:nvSpPr>
          <p:spPr>
            <a:xfrm>
              <a:off x="2483846" y="5912909"/>
              <a:ext cx="4789969" cy="128158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kern="0" spc="-32" dirty="0">
                  <a:solidFill>
                    <a:srgbClr val="272525"/>
                  </a:solidFill>
                  <a:latin typeface="Poppins"/>
                  <a:ea typeface="+mn-lt"/>
                  <a:cs typeface="+mn-lt"/>
                </a:rPr>
                <a:t>Explore the options available for customers to upgrade or downgrade their banking accounts based on changing financial needs and services.</a:t>
              </a:r>
            </a:p>
            <a:p>
              <a:pPr marL="0" indent="0">
                <a:lnSpc>
                  <a:spcPts val="2524"/>
                </a:lnSpc>
                <a:buNone/>
              </a:pPr>
              <a:endParaRPr lang="en-US" sz="2000" kern="0" spc="-32" dirty="0">
                <a:solidFill>
                  <a:srgbClr val="272525"/>
                </a:solidFill>
                <a:latin typeface="Poppins"/>
                <a:ea typeface="Inter"/>
                <a:cs typeface="Poppins"/>
              </a:endParaRPr>
            </a:p>
          </p:txBody>
        </p:sp>
      </p:grpSp>
      <p:grpSp>
        <p:nvGrpSpPr>
          <p:cNvPr id="54" name="Group 53">
            <a:extLst>
              <a:ext uri="{FF2B5EF4-FFF2-40B4-BE49-F238E27FC236}">
                <a16:creationId xmlns:a16="http://schemas.microsoft.com/office/drawing/2014/main" id="{0DB8E8D2-7E94-CDFD-F7F7-A0187E3FE6AD}"/>
              </a:ext>
            </a:extLst>
          </p:cNvPr>
          <p:cNvGrpSpPr/>
          <p:nvPr/>
        </p:nvGrpSpPr>
        <p:grpSpPr>
          <a:xfrm>
            <a:off x="5237276" y="5508356"/>
            <a:ext cx="488642" cy="461665"/>
            <a:chOff x="5237276" y="5792492"/>
            <a:chExt cx="488642" cy="461665"/>
          </a:xfrm>
        </p:grpSpPr>
        <p:sp>
          <p:nvSpPr>
            <p:cNvPr id="48" name="Shape 20">
              <a:extLst>
                <a:ext uri="{FF2B5EF4-FFF2-40B4-BE49-F238E27FC236}">
                  <a16:creationId xmlns:a16="http://schemas.microsoft.com/office/drawing/2014/main" id="{5ADB3382-E56A-1B61-4F48-6B93F05E03E1}"/>
                </a:ext>
              </a:extLst>
            </p:cNvPr>
            <p:cNvSpPr/>
            <p:nvPr/>
          </p:nvSpPr>
          <p:spPr>
            <a:xfrm>
              <a:off x="5237276" y="5804203"/>
              <a:ext cx="488642" cy="425296"/>
            </a:xfrm>
            <a:prstGeom prst="roundRect">
              <a:avLst>
                <a:gd name="adj" fmla="val 20002"/>
              </a:avLst>
            </a:prstGeom>
            <a:solidFill>
              <a:srgbClr val="DADBF1"/>
            </a:solidFill>
            <a:ln w="12502">
              <a:solidFill>
                <a:srgbClr val="B5B7E3"/>
              </a:solidFill>
              <a:prstDash val="solid"/>
            </a:ln>
          </p:spPr>
          <p:txBody>
            <a:bodyPr/>
            <a:lstStyle/>
            <a:p>
              <a:endParaRPr lang="en-US"/>
            </a:p>
          </p:txBody>
        </p:sp>
        <p:sp>
          <p:nvSpPr>
            <p:cNvPr id="49" name="TextBox 48">
              <a:extLst>
                <a:ext uri="{FF2B5EF4-FFF2-40B4-BE49-F238E27FC236}">
                  <a16:creationId xmlns:a16="http://schemas.microsoft.com/office/drawing/2014/main" id="{81BEBB46-F63F-6852-CCEE-6885F8EC6F81}"/>
                </a:ext>
              </a:extLst>
            </p:cNvPr>
            <p:cNvSpPr txBox="1"/>
            <p:nvPr/>
          </p:nvSpPr>
          <p:spPr>
            <a:xfrm>
              <a:off x="5308170" y="5792492"/>
              <a:ext cx="3099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cs typeface="Calibri"/>
                </a:rPr>
                <a:t>5</a:t>
              </a:r>
            </a:p>
          </p:txBody>
        </p:sp>
      </p:grpSp>
      <p:sp>
        <p:nvSpPr>
          <p:cNvPr id="51" name="Shape 14">
            <a:extLst>
              <a:ext uri="{FF2B5EF4-FFF2-40B4-BE49-F238E27FC236}">
                <a16:creationId xmlns:a16="http://schemas.microsoft.com/office/drawing/2014/main" id="{53F393B8-A717-9711-3972-548113F11261}"/>
              </a:ext>
            </a:extLst>
          </p:cNvPr>
          <p:cNvSpPr/>
          <p:nvPr/>
        </p:nvSpPr>
        <p:spPr>
          <a:xfrm flipV="1">
            <a:off x="5713003" y="5622971"/>
            <a:ext cx="385596" cy="65568"/>
          </a:xfrm>
          <a:prstGeom prst="rect">
            <a:avLst/>
          </a:prstGeom>
          <a:solidFill>
            <a:srgbClr val="B5B7E3"/>
          </a:solidFill>
          <a:ln/>
        </p:spPr>
        <p:txBody>
          <a:bodyPr/>
          <a:lstStyle/>
          <a:p>
            <a:endParaRPr lang="en-US"/>
          </a:p>
        </p:txBody>
      </p:sp>
      <p:sp>
        <p:nvSpPr>
          <p:cNvPr id="52" name="TextBox 51">
            <a:extLst>
              <a:ext uri="{FF2B5EF4-FFF2-40B4-BE49-F238E27FC236}">
                <a16:creationId xmlns:a16="http://schemas.microsoft.com/office/drawing/2014/main" id="{1A241E0F-13DA-DBA0-30BE-05F7C09A0340}"/>
              </a:ext>
            </a:extLst>
          </p:cNvPr>
          <p:cNvSpPr txBox="1"/>
          <p:nvPr/>
        </p:nvSpPr>
        <p:spPr>
          <a:xfrm>
            <a:off x="6054671" y="511185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272525"/>
                </a:solidFill>
                <a:latin typeface="Poppins"/>
                <a:cs typeface="Poppins"/>
              </a:rPr>
              <a:t>Account Closures</a:t>
            </a:r>
            <a:r>
              <a:rPr lang="en-US" sz="2000" dirty="0">
                <a:solidFill>
                  <a:srgbClr val="272525"/>
                </a:solidFill>
                <a:latin typeface="Poppins"/>
                <a:cs typeface="Poppins"/>
              </a:rPr>
              <a:t>​</a:t>
            </a:r>
            <a:endParaRPr lang="en-US" sz="2000">
              <a:latin typeface="Poppins"/>
              <a:cs typeface="Poppins"/>
            </a:endParaRPr>
          </a:p>
        </p:txBody>
      </p:sp>
      <p:sp>
        <p:nvSpPr>
          <p:cNvPr id="53" name="TextBox 52">
            <a:extLst>
              <a:ext uri="{FF2B5EF4-FFF2-40B4-BE49-F238E27FC236}">
                <a16:creationId xmlns:a16="http://schemas.microsoft.com/office/drawing/2014/main" id="{E3312460-6124-18DA-EABB-D80A0DFADCE7}"/>
              </a:ext>
            </a:extLst>
          </p:cNvPr>
          <p:cNvSpPr txBox="1"/>
          <p:nvPr/>
        </p:nvSpPr>
        <p:spPr>
          <a:xfrm>
            <a:off x="6054672" y="5499316"/>
            <a:ext cx="58816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72525"/>
                </a:solidFill>
                <a:latin typeface="Poppins"/>
                <a:cs typeface="Poppins"/>
              </a:rPr>
              <a:t>Understand the reasons and processes involved in closing a banking account, including account termination and associated considerations.​</a:t>
            </a:r>
            <a:endParaRPr lang="en-US" dirty="0">
              <a:latin typeface="Poppins"/>
              <a:cs typeface="Poppins"/>
            </a:endParaRPr>
          </a:p>
        </p:txBody>
      </p:sp>
    </p:spTree>
    <p:extLst>
      <p:ext uri="{BB962C8B-B14F-4D97-AF65-F5344CB8AC3E}">
        <p14:creationId xmlns:p14="http://schemas.microsoft.com/office/powerpoint/2010/main" val="465369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38997-1D25-3D8C-A194-2FE5590A7406}"/>
              </a:ext>
            </a:extLst>
          </p:cNvPr>
          <p:cNvSpPr>
            <a:spLocks noGrp="1"/>
          </p:cNvSpPr>
          <p:nvPr>
            <p:ph idx="1"/>
          </p:nvPr>
        </p:nvSpPr>
        <p:spPr>
          <a:xfrm>
            <a:off x="838199" y="1184988"/>
            <a:ext cx="10713631" cy="5075853"/>
          </a:xfrm>
        </p:spPr>
        <p:txBody>
          <a:bodyPr>
            <a:normAutofit/>
          </a:bodyPr>
          <a:lstStyle/>
          <a:p>
            <a:r>
              <a:rPr lang="en-US" sz="2400" dirty="0">
                <a:cs typeface="Calibri" panose="020F0502020204030204" pitchFamily="34" charset="0"/>
              </a:rPr>
              <a:t> A Bank is a Financial Institution licensed to collect deposits and give loans to the customer.</a:t>
            </a:r>
          </a:p>
          <a:p>
            <a:r>
              <a:rPr lang="en-US" sz="2400" dirty="0">
                <a:cs typeface="Calibri" panose="020F0502020204030204" pitchFamily="34" charset="0"/>
              </a:rPr>
              <a:t>There are several types of banks including Retail, Wholesale, Commercial or Investment banks.</a:t>
            </a:r>
          </a:p>
          <a:p>
            <a:pPr marL="514350" indent="-514350">
              <a:buFont typeface="+mj-lt"/>
              <a:buAutoNum type="arabicPeriod"/>
            </a:pPr>
            <a:r>
              <a:rPr lang="en-US" sz="2400" dirty="0">
                <a:cs typeface="Calibri" panose="020F0502020204030204" pitchFamily="34" charset="0"/>
              </a:rPr>
              <a:t>Conventional Banking are in the Business of lending &amp; Borrowing money based on interest.</a:t>
            </a:r>
          </a:p>
          <a:p>
            <a:pPr marL="514350" indent="-514350">
              <a:buFont typeface="+mj-lt"/>
              <a:buAutoNum type="arabicPeriod"/>
            </a:pPr>
            <a:r>
              <a:rPr lang="en-US" sz="2400" dirty="0">
                <a:cs typeface="Calibri" panose="020F0502020204030204" pitchFamily="34" charset="0"/>
              </a:rPr>
              <a:t>Islamic Banking is the one that involves profit-sharing, interest-free loans, and other financial services based on the principles of Islamic Sharia law.</a:t>
            </a:r>
          </a:p>
          <a:p>
            <a:pPr algn="l"/>
            <a:r>
              <a:rPr lang="en-US" sz="2400" b="0" i="0" dirty="0">
                <a:solidFill>
                  <a:srgbClr val="202124"/>
                </a:solidFill>
                <a:effectLst/>
              </a:rPr>
              <a:t>What is Sharia principles </a:t>
            </a:r>
            <a:r>
              <a:rPr lang="en-US" sz="2400" b="0" i="0">
                <a:solidFill>
                  <a:srgbClr val="202124"/>
                </a:solidFill>
                <a:effectLst/>
              </a:rPr>
              <a:t>in banking  ?</a:t>
            </a:r>
            <a:endParaRPr lang="en-US" sz="2400" b="0" i="0" dirty="0">
              <a:solidFill>
                <a:srgbClr val="202124"/>
              </a:solidFill>
              <a:effectLst/>
            </a:endParaRPr>
          </a:p>
          <a:p>
            <a:pPr algn="l"/>
            <a:r>
              <a:rPr lang="en-US" sz="2400" i="0" dirty="0">
                <a:solidFill>
                  <a:srgbClr val="4D5156"/>
                </a:solidFill>
                <a:effectLst/>
              </a:rPr>
              <a:t>Some of the </a:t>
            </a:r>
            <a:r>
              <a:rPr lang="en-US" sz="2400" dirty="0">
                <a:solidFill>
                  <a:srgbClr val="4D5156"/>
                </a:solidFill>
              </a:rPr>
              <a:t>C</a:t>
            </a:r>
            <a:r>
              <a:rPr lang="en-US" sz="2400" i="0" dirty="0">
                <a:solidFill>
                  <a:srgbClr val="4D5156"/>
                </a:solidFill>
                <a:effectLst/>
              </a:rPr>
              <a:t>ore Principles </a:t>
            </a:r>
            <a:r>
              <a:rPr lang="en-US" sz="2400" dirty="0">
                <a:solidFill>
                  <a:srgbClr val="4D5156"/>
                </a:solidFill>
              </a:rPr>
              <a:t>I</a:t>
            </a:r>
            <a:r>
              <a:rPr lang="en-US" sz="2400" i="0" dirty="0">
                <a:solidFill>
                  <a:srgbClr val="4D5156"/>
                </a:solidFill>
                <a:effectLst/>
              </a:rPr>
              <a:t>nclude </a:t>
            </a:r>
            <a:r>
              <a:rPr lang="en-US" sz="2400" b="0" i="0" dirty="0">
                <a:solidFill>
                  <a:srgbClr val="4D5156"/>
                </a:solidFill>
                <a:effectLst/>
              </a:rPr>
              <a:t>: </a:t>
            </a:r>
            <a:r>
              <a:rPr lang="en-US" sz="2400" b="0" i="0" dirty="0">
                <a:solidFill>
                  <a:srgbClr val="040C28"/>
                </a:solidFill>
                <a:effectLst/>
              </a:rPr>
              <a:t>Not charging interest to borrow money</a:t>
            </a:r>
            <a:r>
              <a:rPr lang="en-US" sz="2400" b="0" i="0" dirty="0">
                <a:solidFill>
                  <a:srgbClr val="4D5156"/>
                </a:solidFill>
                <a:effectLst/>
              </a:rPr>
              <a:t>. No (</a:t>
            </a:r>
            <a:r>
              <a:rPr lang="en-US" sz="2400" b="0" i="0" dirty="0" err="1">
                <a:solidFill>
                  <a:srgbClr val="4D5156"/>
                </a:solidFill>
                <a:effectLst/>
              </a:rPr>
              <a:t>Riba</a:t>
            </a:r>
            <a:r>
              <a:rPr lang="en-US" sz="2400" b="0" i="0" dirty="0">
                <a:solidFill>
                  <a:srgbClr val="4D5156"/>
                </a:solidFill>
                <a:effectLst/>
              </a:rPr>
              <a:t>) interest on savings accounts. Restricted practices such as </a:t>
            </a:r>
            <a:r>
              <a:rPr lang="en-US" sz="2400" b="0" i="0" dirty="0" err="1">
                <a:solidFill>
                  <a:srgbClr val="4D5156"/>
                </a:solidFill>
                <a:effectLst/>
              </a:rPr>
              <a:t>Gambling,Drugs</a:t>
            </a:r>
            <a:r>
              <a:rPr lang="en-US" sz="2400" b="0" i="0" dirty="0">
                <a:solidFill>
                  <a:srgbClr val="4D5156"/>
                </a:solidFill>
                <a:effectLst/>
              </a:rPr>
              <a:t>, Tobacco or Alcohol</a:t>
            </a:r>
            <a:r>
              <a:rPr lang="en-US" sz="2400" dirty="0">
                <a:solidFill>
                  <a:srgbClr val="4D5156"/>
                </a:solidFill>
              </a:rPr>
              <a:t>.</a:t>
            </a:r>
            <a:endParaRPr lang="en-US" sz="2400" dirty="0">
              <a:cs typeface="Calibri" panose="020F0502020204030204" pitchFamily="34" charset="0"/>
            </a:endParaRPr>
          </a:p>
        </p:txBody>
      </p:sp>
      <p:sp>
        <p:nvSpPr>
          <p:cNvPr id="3" name="Title 2">
            <a:extLst>
              <a:ext uri="{FF2B5EF4-FFF2-40B4-BE49-F238E27FC236}">
                <a16:creationId xmlns:a16="http://schemas.microsoft.com/office/drawing/2014/main" id="{DEBA7302-81D7-98A2-EBD0-90ADA256E3A3}"/>
              </a:ext>
            </a:extLst>
          </p:cNvPr>
          <p:cNvSpPr>
            <a:spLocks noGrp="1"/>
          </p:cNvSpPr>
          <p:nvPr>
            <p:ph type="title"/>
          </p:nvPr>
        </p:nvSpPr>
        <p:spPr>
          <a:xfrm>
            <a:off x="533401" y="156803"/>
            <a:ext cx="9690100" cy="431657"/>
          </a:xfrm>
        </p:spPr>
        <p:txBody>
          <a:bodyPr/>
          <a:lstStyle/>
          <a:p>
            <a:r>
              <a:rPr lang="en-US" dirty="0"/>
              <a:t>What is Bank </a:t>
            </a:r>
            <a:endParaRPr lang="en-IN" dirty="0"/>
          </a:p>
        </p:txBody>
      </p:sp>
      <p:sp>
        <p:nvSpPr>
          <p:cNvPr id="4" name="Slide Number Placeholder 3">
            <a:extLst>
              <a:ext uri="{FF2B5EF4-FFF2-40B4-BE49-F238E27FC236}">
                <a16:creationId xmlns:a16="http://schemas.microsoft.com/office/drawing/2014/main" id="{D3BFD668-082C-B6F0-DB04-71EC8D46C057}"/>
              </a:ext>
            </a:extLst>
          </p:cNvPr>
          <p:cNvSpPr>
            <a:spLocks noGrp="1"/>
          </p:cNvSpPr>
          <p:nvPr>
            <p:ph type="sldNum" sz="quarter" idx="12"/>
          </p:nvPr>
        </p:nvSpPr>
        <p:spPr/>
        <p:txBody>
          <a:bodyPr/>
          <a:lstStyle/>
          <a:p>
            <a:fld id="{C7F1B9D8-1D95-44B3-9E1C-E404196FC055}" type="slidenum">
              <a:rPr lang="hi-IN" smtClean="0"/>
              <a:pPr/>
              <a:t>3</a:t>
            </a:fld>
            <a:endParaRPr lang="hi-IN"/>
          </a:p>
        </p:txBody>
      </p:sp>
    </p:spTree>
    <p:extLst>
      <p:ext uri="{BB962C8B-B14F-4D97-AF65-F5344CB8AC3E}">
        <p14:creationId xmlns:p14="http://schemas.microsoft.com/office/powerpoint/2010/main" val="381864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133028" y="197751"/>
            <a:ext cx="10783237" cy="466281"/>
          </a:xfrm>
        </p:spPr>
        <p:txBody>
          <a:bodyPr/>
          <a:lstStyle/>
          <a:p>
            <a:r>
              <a:rPr lang="en-US" sz="2700" dirty="0">
                <a:latin typeface="Arial"/>
                <a:cs typeface="Arial"/>
              </a:rPr>
              <a:t>Benefits of Understanding the Life Cycle of Banking Accounts</a:t>
            </a:r>
            <a:endParaRPr lang="en-US" sz="2700">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30</a:t>
            </a:fld>
            <a:endParaRPr lang="hi-IN"/>
          </a:p>
        </p:txBody>
      </p:sp>
      <p:grpSp>
        <p:nvGrpSpPr>
          <p:cNvPr id="2" name="Group 1">
            <a:extLst>
              <a:ext uri="{FF2B5EF4-FFF2-40B4-BE49-F238E27FC236}">
                <a16:creationId xmlns:a16="http://schemas.microsoft.com/office/drawing/2014/main" id="{3F22CCB4-B4B8-BEA4-5C59-F718580F61AA}"/>
              </a:ext>
            </a:extLst>
          </p:cNvPr>
          <p:cNvGrpSpPr/>
          <p:nvPr/>
        </p:nvGrpSpPr>
        <p:grpSpPr>
          <a:xfrm>
            <a:off x="100705" y="1522389"/>
            <a:ext cx="12091448" cy="4689026"/>
            <a:chOff x="2037993" y="2969178"/>
            <a:chExt cx="11226022" cy="4051150"/>
          </a:xfrm>
        </p:grpSpPr>
        <p:sp>
          <p:nvSpPr>
            <p:cNvPr id="5" name="Shape 4">
              <a:extLst>
                <a:ext uri="{FF2B5EF4-FFF2-40B4-BE49-F238E27FC236}">
                  <a16:creationId xmlns:a16="http://schemas.microsoft.com/office/drawing/2014/main" id="{48A7DD68-CA5B-36BC-7A45-6263A2A6C192}"/>
                </a:ext>
              </a:extLst>
            </p:cNvPr>
            <p:cNvSpPr/>
            <p:nvPr/>
          </p:nvSpPr>
          <p:spPr>
            <a:xfrm>
              <a:off x="2037993" y="2970967"/>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6" name="Text 5">
              <a:extLst>
                <a:ext uri="{FF2B5EF4-FFF2-40B4-BE49-F238E27FC236}">
                  <a16:creationId xmlns:a16="http://schemas.microsoft.com/office/drawing/2014/main" id="{6776FCE8-C265-2F50-8DE1-6D777E3365B7}"/>
                </a:ext>
              </a:extLst>
            </p:cNvPr>
            <p:cNvSpPr/>
            <p:nvPr/>
          </p:nvSpPr>
          <p:spPr>
            <a:xfrm>
              <a:off x="2206347" y="3012638"/>
              <a:ext cx="16323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1</a:t>
              </a:r>
              <a:endParaRPr lang="en-US" sz="2624" dirty="0"/>
            </a:p>
          </p:txBody>
        </p:sp>
        <p:sp>
          <p:nvSpPr>
            <p:cNvPr id="7" name="Text 6">
              <a:extLst>
                <a:ext uri="{FF2B5EF4-FFF2-40B4-BE49-F238E27FC236}">
                  <a16:creationId xmlns:a16="http://schemas.microsoft.com/office/drawing/2014/main" id="{CE2C6F3A-7661-EC40-BF6D-3F2D6484AD8C}"/>
                </a:ext>
              </a:extLst>
            </p:cNvPr>
            <p:cNvSpPr/>
            <p:nvPr/>
          </p:nvSpPr>
          <p:spPr>
            <a:xfrm>
              <a:off x="2724135" y="2969178"/>
              <a:ext cx="3035407" cy="104155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34"/>
                </a:lnSpc>
              </a:pPr>
              <a:r>
                <a:rPr lang="en-US" sz="2000" b="1" kern="0" spc="-66" dirty="0">
                  <a:solidFill>
                    <a:srgbClr val="272525"/>
                  </a:solidFill>
                  <a:latin typeface="Poppins"/>
                  <a:ea typeface="+mn-lt"/>
                  <a:cs typeface="+mn-lt"/>
                </a:rPr>
                <a:t>Informed Financial Decision-Making</a:t>
              </a:r>
              <a:endParaRPr lang="en-US" sz="2000">
                <a:latin typeface="Poppins"/>
                <a:cs typeface="Poppins"/>
              </a:endParaRPr>
            </a:p>
          </p:txBody>
        </p:sp>
        <p:sp>
          <p:nvSpPr>
            <p:cNvPr id="8" name="Text 7">
              <a:extLst>
                <a:ext uri="{FF2B5EF4-FFF2-40B4-BE49-F238E27FC236}">
                  <a16:creationId xmlns:a16="http://schemas.microsoft.com/office/drawing/2014/main" id="{D95EA1A9-0546-FDAA-4744-C428D5F105E0}"/>
                </a:ext>
              </a:extLst>
            </p:cNvPr>
            <p:cNvSpPr/>
            <p:nvPr/>
          </p:nvSpPr>
          <p:spPr>
            <a:xfrm>
              <a:off x="2652190" y="4177115"/>
              <a:ext cx="3319438" cy="284321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99"/>
                </a:lnSpc>
              </a:pPr>
              <a:r>
                <a:rPr lang="en-US" sz="2000" kern="0" spc="-35" dirty="0">
                  <a:solidFill>
                    <a:srgbClr val="374151"/>
                  </a:solidFill>
                  <a:latin typeface="Poppins"/>
                  <a:ea typeface="+mn-lt"/>
                  <a:cs typeface="+mn-lt"/>
                </a:rPr>
                <a:t>Choosing the right type of account, understanding associated fees, and managing their accounts to avoid unnecessary charges.</a:t>
              </a:r>
              <a:endParaRPr lang="en-US" sz="2000">
                <a:solidFill>
                  <a:srgbClr val="374151"/>
                </a:solidFill>
                <a:latin typeface="Poppins"/>
                <a:ea typeface="+mn-lt"/>
                <a:cs typeface="+mn-lt"/>
              </a:endParaRPr>
            </a:p>
          </p:txBody>
        </p:sp>
        <p:sp>
          <p:nvSpPr>
            <p:cNvPr id="9" name="Shape 8">
              <a:extLst>
                <a:ext uri="{FF2B5EF4-FFF2-40B4-BE49-F238E27FC236}">
                  <a16:creationId xmlns:a16="http://schemas.microsoft.com/office/drawing/2014/main" id="{29BE8A0F-6548-EBF5-F446-1A0319D5E1D2}"/>
                </a:ext>
              </a:extLst>
            </p:cNvPr>
            <p:cNvSpPr/>
            <p:nvPr/>
          </p:nvSpPr>
          <p:spPr>
            <a:xfrm>
              <a:off x="5630228" y="2970967"/>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10" name="Text 9">
              <a:extLst>
                <a:ext uri="{FF2B5EF4-FFF2-40B4-BE49-F238E27FC236}">
                  <a16:creationId xmlns:a16="http://schemas.microsoft.com/office/drawing/2014/main" id="{A4DB7E07-40A8-343D-112E-2C5D2772561E}"/>
                </a:ext>
              </a:extLst>
            </p:cNvPr>
            <p:cNvSpPr/>
            <p:nvPr/>
          </p:nvSpPr>
          <p:spPr>
            <a:xfrm>
              <a:off x="5779532" y="3012638"/>
              <a:ext cx="20133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2</a:t>
              </a:r>
              <a:endParaRPr lang="en-US" sz="2624" dirty="0"/>
            </a:p>
          </p:txBody>
        </p:sp>
        <p:sp>
          <p:nvSpPr>
            <p:cNvPr id="11" name="Text 10">
              <a:extLst>
                <a:ext uri="{FF2B5EF4-FFF2-40B4-BE49-F238E27FC236}">
                  <a16:creationId xmlns:a16="http://schemas.microsoft.com/office/drawing/2014/main" id="{D86322DB-4B4B-47A7-4F33-D44FC836F389}"/>
                </a:ext>
              </a:extLst>
            </p:cNvPr>
            <p:cNvSpPr/>
            <p:nvPr/>
          </p:nvSpPr>
          <p:spPr>
            <a:xfrm>
              <a:off x="6328360" y="2969178"/>
              <a:ext cx="2647950" cy="69437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34"/>
                </a:lnSpc>
              </a:pPr>
              <a:r>
                <a:rPr lang="en-US" sz="2000" b="1" kern="0" spc="-66" dirty="0">
                  <a:solidFill>
                    <a:srgbClr val="272525"/>
                  </a:solidFill>
                  <a:latin typeface="Poppins"/>
                  <a:ea typeface="+mn-lt"/>
                  <a:cs typeface="+mn-lt"/>
                </a:rPr>
                <a:t>Prevention of Fees and Penalties</a:t>
              </a:r>
              <a:endParaRPr lang="en-US" sz="2000">
                <a:latin typeface="Poppins"/>
                <a:cs typeface="Poppins"/>
              </a:endParaRPr>
            </a:p>
          </p:txBody>
        </p:sp>
        <p:sp>
          <p:nvSpPr>
            <p:cNvPr id="12" name="Text 11">
              <a:extLst>
                <a:ext uri="{FF2B5EF4-FFF2-40B4-BE49-F238E27FC236}">
                  <a16:creationId xmlns:a16="http://schemas.microsoft.com/office/drawing/2014/main" id="{E20770EC-2B63-9A9E-4C1A-24B49E528882}"/>
                </a:ext>
              </a:extLst>
            </p:cNvPr>
            <p:cNvSpPr/>
            <p:nvPr/>
          </p:nvSpPr>
          <p:spPr>
            <a:xfrm>
              <a:off x="6196461" y="4131204"/>
              <a:ext cx="3571246"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99"/>
                </a:lnSpc>
              </a:pPr>
              <a:r>
                <a:rPr lang="en-US" sz="2000" kern="0" spc="-35" dirty="0">
                  <a:solidFill>
                    <a:srgbClr val="374151"/>
                  </a:solidFill>
                  <a:latin typeface="Poppins"/>
                  <a:ea typeface="+mn-lt"/>
                  <a:cs typeface="+mn-lt"/>
                </a:rPr>
                <a:t>Awareness of account maintenance requirements, fees, and penalties helps customers avoid unnecessary charges.</a:t>
              </a:r>
              <a:endParaRPr lang="en-US" sz="2000">
                <a:solidFill>
                  <a:srgbClr val="374151"/>
                </a:solidFill>
                <a:latin typeface="Poppins"/>
                <a:ea typeface="+mn-lt"/>
                <a:cs typeface="+mn-lt"/>
              </a:endParaRPr>
            </a:p>
          </p:txBody>
        </p:sp>
        <p:sp>
          <p:nvSpPr>
            <p:cNvPr id="13" name="Shape 12">
              <a:extLst>
                <a:ext uri="{FF2B5EF4-FFF2-40B4-BE49-F238E27FC236}">
                  <a16:creationId xmlns:a16="http://schemas.microsoft.com/office/drawing/2014/main" id="{63589A3E-5121-FA01-DA8A-BE90F9A0DFFB}"/>
                </a:ext>
              </a:extLst>
            </p:cNvPr>
            <p:cNvSpPr/>
            <p:nvPr/>
          </p:nvSpPr>
          <p:spPr>
            <a:xfrm>
              <a:off x="9222462" y="2970967"/>
              <a:ext cx="499943" cy="499943"/>
            </a:xfrm>
            <a:prstGeom prst="roundRect">
              <a:avLst>
                <a:gd name="adj" fmla="val 20000"/>
              </a:avLst>
            </a:prstGeom>
            <a:solidFill>
              <a:srgbClr val="DADBF1"/>
            </a:solidFill>
            <a:ln w="13811">
              <a:solidFill>
                <a:srgbClr val="B5B7E3"/>
              </a:solidFill>
              <a:prstDash val="solid"/>
            </a:ln>
          </p:spPr>
          <p:txBody>
            <a:bodyPr/>
            <a:lstStyle/>
            <a:p>
              <a:endParaRPr lang="en-US"/>
            </a:p>
          </p:txBody>
        </p:sp>
        <p:sp>
          <p:nvSpPr>
            <p:cNvPr id="14" name="Text 13">
              <a:extLst>
                <a:ext uri="{FF2B5EF4-FFF2-40B4-BE49-F238E27FC236}">
                  <a16:creationId xmlns:a16="http://schemas.microsoft.com/office/drawing/2014/main" id="{1D4B4C4A-4890-648C-A6EE-39BF0612AE74}"/>
                </a:ext>
              </a:extLst>
            </p:cNvPr>
            <p:cNvSpPr/>
            <p:nvPr/>
          </p:nvSpPr>
          <p:spPr>
            <a:xfrm>
              <a:off x="9367957" y="3012638"/>
              <a:ext cx="208955"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b="1" kern="0" spc="-35" dirty="0">
                  <a:solidFill>
                    <a:srgbClr val="272525"/>
                  </a:solidFill>
                  <a:latin typeface="Inter" pitchFamily="34" charset="0"/>
                  <a:ea typeface="Inter" pitchFamily="34" charset="-122"/>
                  <a:cs typeface="Inter" pitchFamily="34" charset="-120"/>
                </a:rPr>
                <a:t>3</a:t>
              </a:r>
              <a:endParaRPr lang="en-US" sz="2624" dirty="0"/>
            </a:p>
          </p:txBody>
        </p:sp>
        <p:sp>
          <p:nvSpPr>
            <p:cNvPr id="15" name="Text 14">
              <a:extLst>
                <a:ext uri="{FF2B5EF4-FFF2-40B4-BE49-F238E27FC236}">
                  <a16:creationId xmlns:a16="http://schemas.microsoft.com/office/drawing/2014/main" id="{F9CB662F-E2B0-C01B-A298-866339C82549}"/>
                </a:ext>
              </a:extLst>
            </p:cNvPr>
            <p:cNvSpPr/>
            <p:nvPr/>
          </p:nvSpPr>
          <p:spPr>
            <a:xfrm>
              <a:off x="9908603" y="2969178"/>
              <a:ext cx="3355412" cy="694373"/>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kern="0" spc="-66">
                  <a:solidFill>
                    <a:srgbClr val="272525"/>
                  </a:solidFill>
                  <a:latin typeface="Poppins"/>
                  <a:ea typeface="+mn-lt"/>
                  <a:cs typeface="+mn-lt"/>
                </a:rPr>
                <a:t>Improved Customer Satisfaction and Retention</a:t>
              </a:r>
              <a:endParaRPr lang="en-US" sz="2000" kern="0" spc="-66">
                <a:solidFill>
                  <a:srgbClr val="272525"/>
                </a:solidFill>
                <a:latin typeface="Poppins"/>
                <a:ea typeface="+mn-lt"/>
                <a:cs typeface="+mn-lt"/>
              </a:endParaRPr>
            </a:p>
            <a:p>
              <a:pPr marL="0" indent="0">
                <a:lnSpc>
                  <a:spcPts val="2734"/>
                </a:lnSpc>
                <a:buNone/>
              </a:pPr>
              <a:endParaRPr lang="en-US" sz="2000" b="1" kern="0" spc="-66" dirty="0">
                <a:solidFill>
                  <a:srgbClr val="272525"/>
                </a:solidFill>
                <a:latin typeface="Poppins"/>
                <a:ea typeface="Inter"/>
                <a:cs typeface="Poppins"/>
              </a:endParaRPr>
            </a:p>
          </p:txBody>
        </p:sp>
        <p:sp>
          <p:nvSpPr>
            <p:cNvPr id="16" name="Text 15">
              <a:extLst>
                <a:ext uri="{FF2B5EF4-FFF2-40B4-BE49-F238E27FC236}">
                  <a16:creationId xmlns:a16="http://schemas.microsoft.com/office/drawing/2014/main" id="{432491A1-571F-05DC-CE2A-2ADD8FB5BC91}"/>
                </a:ext>
              </a:extLst>
            </p:cNvPr>
            <p:cNvSpPr/>
            <p:nvPr/>
          </p:nvSpPr>
          <p:spPr>
            <a:xfrm>
              <a:off x="9680778" y="4086570"/>
              <a:ext cx="3163557" cy="2487811"/>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99"/>
                </a:lnSpc>
              </a:pPr>
              <a:r>
                <a:rPr lang="en-US" sz="2000" kern="0" spc="-35" dirty="0">
                  <a:solidFill>
                    <a:srgbClr val="374151"/>
                  </a:solidFill>
                  <a:latin typeface="Poppins"/>
                  <a:ea typeface="+mn-lt"/>
                  <a:cs typeface="+mn-lt"/>
                </a:rPr>
                <a:t>communication about account features, changes, and policies fosters a positive relationship between the bank and its customers.</a:t>
              </a:r>
              <a:endParaRPr lang="en-US" sz="2000">
                <a:solidFill>
                  <a:srgbClr val="374151"/>
                </a:solidFill>
                <a:latin typeface="Poppins"/>
                <a:ea typeface="+mn-lt"/>
                <a:cs typeface="+mn-lt"/>
              </a:endParaRPr>
            </a:p>
          </p:txBody>
        </p:sp>
      </p:grpSp>
    </p:spTree>
    <p:extLst>
      <p:ext uri="{BB962C8B-B14F-4D97-AF65-F5344CB8AC3E}">
        <p14:creationId xmlns:p14="http://schemas.microsoft.com/office/powerpoint/2010/main" val="1934156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3D2D1-BB2B-B28F-64B4-5B463AE2F692}"/>
              </a:ext>
            </a:extLst>
          </p:cNvPr>
          <p:cNvSpPr>
            <a:spLocks noGrp="1"/>
          </p:cNvSpPr>
          <p:nvPr>
            <p:ph idx="1"/>
          </p:nvPr>
        </p:nvSpPr>
        <p:spPr/>
        <p:txBody>
          <a:bodyPr vert="horz" lIns="91440" tIns="45720" rIns="91440" bIns="45720" rtlCol="0" anchor="t">
            <a:normAutofit/>
          </a:bodyPr>
          <a:lstStyle/>
          <a:p>
            <a:pPr marL="0" indent="0">
              <a:buNone/>
            </a:pPr>
            <a:r>
              <a:rPr lang="en-US" sz="4000" dirty="0">
                <a:solidFill>
                  <a:srgbClr val="000000"/>
                </a:solidFill>
                <a:latin typeface="Calibri"/>
                <a:ea typeface="Roboto"/>
                <a:cs typeface="Calibri"/>
              </a:rPr>
              <a:t>A time deposit or term deposit is a deposit in a financial institution with a specific maturity date or a period to maturity</a:t>
            </a:r>
            <a:endParaRPr lang="en-US" sz="4000" b="0" dirty="0">
              <a:solidFill>
                <a:srgbClr val="565656"/>
              </a:solidFill>
              <a:effectLst/>
              <a:latin typeface="Roboto" panose="020F0502020204030204" pitchFamily="2" charset="0"/>
              <a:ea typeface="Roboto" panose="020F0502020204030204" pitchFamily="2" charset="0"/>
              <a:cs typeface="Roboto" panose="020F0502020204030204" pitchFamily="2" charset="0"/>
            </a:endParaRPr>
          </a:p>
        </p:txBody>
      </p:sp>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25004"/>
            <a:ext cx="9502361" cy="701731"/>
          </a:xfrm>
        </p:spPr>
        <p:txBody>
          <a:bodyPr/>
          <a:lstStyle/>
          <a:p>
            <a:r>
              <a:rPr lang="en-US" sz="4400" b="0">
                <a:latin typeface="Calibri"/>
                <a:cs typeface="Calibri"/>
              </a:rPr>
              <a:t>                           Term Deposit</a:t>
            </a:r>
            <a:endParaRPr lang="en-US" sz="4400"/>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31</a:t>
            </a:fld>
            <a:endParaRPr lang="hi-IN"/>
          </a:p>
        </p:txBody>
      </p:sp>
    </p:spTree>
    <p:extLst>
      <p:ext uri="{BB962C8B-B14F-4D97-AF65-F5344CB8AC3E}">
        <p14:creationId xmlns:p14="http://schemas.microsoft.com/office/powerpoint/2010/main" val="3298033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3D2D1-BB2B-B28F-64B4-5B463AE2F692}"/>
              </a:ext>
            </a:extLst>
          </p:cNvPr>
          <p:cNvSpPr>
            <a:spLocks noGrp="1"/>
          </p:cNvSpPr>
          <p:nvPr>
            <p:ph idx="1"/>
          </p:nvPr>
        </p:nvSpPr>
        <p:spPr/>
        <p:txBody>
          <a:bodyPr vert="horz" lIns="91440" tIns="45720" rIns="91440" bIns="45720" rtlCol="0" anchor="t">
            <a:normAutofit/>
          </a:bodyPr>
          <a:lstStyle/>
          <a:p>
            <a:pPr marL="0" indent="0" algn="just">
              <a:buNone/>
            </a:pPr>
            <a:r>
              <a:rPr lang="en-US" sz="4000" b="0" i="0" dirty="0">
                <a:effectLst/>
              </a:rPr>
              <a:t>On the basis of purpose they serve, term deposit may be classified as follows:</a:t>
            </a:r>
          </a:p>
          <a:p>
            <a:pPr algn="just">
              <a:buFont typeface="Arial" panose="020B0604020202020204" pitchFamily="34" charset="0"/>
              <a:buChar char="•"/>
            </a:pPr>
            <a:r>
              <a:rPr lang="en-US" sz="4000" b="0" i="0" dirty="0">
                <a:solidFill>
                  <a:srgbClr val="0B0B0B"/>
                </a:solidFill>
                <a:effectLst/>
              </a:rPr>
              <a:t>Fixed deposit</a:t>
            </a:r>
          </a:p>
          <a:p>
            <a:pPr algn="just">
              <a:buFont typeface="Arial" panose="020B0604020202020204" pitchFamily="34" charset="0"/>
              <a:buChar char="•"/>
            </a:pPr>
            <a:r>
              <a:rPr lang="en-US" sz="4000" b="0" i="0" dirty="0">
                <a:solidFill>
                  <a:srgbClr val="0B0B0B"/>
                </a:solidFill>
                <a:effectLst/>
              </a:rPr>
              <a:t>Recurring deposit</a:t>
            </a:r>
          </a:p>
        </p:txBody>
      </p:sp>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25004"/>
            <a:ext cx="9502361" cy="701731"/>
          </a:xfrm>
        </p:spPr>
        <p:txBody>
          <a:bodyPr/>
          <a:lstStyle/>
          <a:p>
            <a:r>
              <a:rPr lang="en-US" sz="4400" b="0" dirty="0">
                <a:latin typeface="Calibri"/>
                <a:cs typeface="Calibri"/>
              </a:rPr>
              <a:t>                     Types of Term Deposit</a:t>
            </a:r>
            <a:endParaRPr lang="en-US" sz="4400" dirty="0"/>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32</a:t>
            </a:fld>
            <a:endParaRPr lang="hi-IN"/>
          </a:p>
        </p:txBody>
      </p:sp>
    </p:spTree>
    <p:extLst>
      <p:ext uri="{BB962C8B-B14F-4D97-AF65-F5344CB8AC3E}">
        <p14:creationId xmlns:p14="http://schemas.microsoft.com/office/powerpoint/2010/main" val="676636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3D2D1-BB2B-B28F-64B4-5B463AE2F692}"/>
              </a:ext>
            </a:extLst>
          </p:cNvPr>
          <p:cNvSpPr>
            <a:spLocks noGrp="1"/>
          </p:cNvSpPr>
          <p:nvPr>
            <p:ph idx="1"/>
          </p:nvPr>
        </p:nvSpPr>
        <p:spPr>
          <a:xfrm>
            <a:off x="431515" y="1592495"/>
            <a:ext cx="5527497" cy="4584468"/>
          </a:xfrm>
        </p:spPr>
        <p:txBody>
          <a:bodyPr vert="horz" lIns="91440" tIns="45720" rIns="91440" bIns="45720" rtlCol="0" anchor="t">
            <a:normAutofit/>
          </a:bodyPr>
          <a:lstStyle/>
          <a:p>
            <a:pPr marL="0" indent="0" algn="just">
              <a:buNone/>
            </a:pPr>
            <a:r>
              <a:rPr lang="en-US" sz="1800" b="1" i="0" dirty="0">
                <a:solidFill>
                  <a:srgbClr val="000000"/>
                </a:solidFill>
                <a:effectLst/>
                <a:latin typeface="Calibri" panose="020F0502020204030204" pitchFamily="34" charset="0"/>
              </a:rPr>
              <a:t>                               FIXED DEPOSIT</a:t>
            </a: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Used for depositing lump sum amount at one time​</a:t>
            </a:r>
            <a:endParaRPr lang="en-US" sz="2800" b="1" i="0" dirty="0">
              <a:solidFill>
                <a:srgbClr val="FFFFFF"/>
              </a:solidFill>
              <a:effectLst/>
              <a:latin typeface="Arial" panose="020B0604020202020204" pitchFamily="34" charset="0"/>
            </a:endParaRPr>
          </a:p>
          <a:p>
            <a:pPr marL="0" indent="0" algn="l" rtl="0" fontAlgn="base">
              <a:buNone/>
            </a:pPr>
            <a:endParaRPr lang="en-US" sz="2800" b="1"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Tenure ranges from 7 days to 10 years​</a:t>
            </a:r>
            <a:endParaRPr lang="en-US" sz="2800" b="1" i="0" dirty="0">
              <a:solidFill>
                <a:srgbClr val="FFFFFF"/>
              </a:solidFill>
              <a:effectLst/>
              <a:latin typeface="Arial" panose="020B0604020202020204" pitchFamily="34" charset="0"/>
            </a:endParaRPr>
          </a:p>
          <a:p>
            <a:pPr marL="0" indent="0" algn="l" rtl="0" fontAlgn="base">
              <a:buNone/>
            </a:pPr>
            <a:r>
              <a:rPr lang="en-US" sz="1800" b="1" i="0" dirty="0">
                <a:solidFill>
                  <a:srgbClr val="000000"/>
                </a:solidFill>
                <a:effectLst/>
                <a:latin typeface="Calibri" panose="020F0502020204030204" pitchFamily="34" charset="0"/>
              </a:rPr>
              <a:t>​</a:t>
            </a:r>
            <a:endParaRPr lang="en-US" sz="2800" b="1"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800" b="1" i="0" dirty="0">
                <a:solidFill>
                  <a:srgbClr val="000000"/>
                </a:solidFill>
                <a:effectLst/>
                <a:latin typeface="Calibri" panose="020F0502020204030204" pitchFamily="34" charset="0"/>
              </a:rPr>
              <a:t>Interest is high than RD​</a:t>
            </a:r>
            <a:endParaRPr lang="en-US" sz="2800" b="1" i="0" dirty="0">
              <a:solidFill>
                <a:srgbClr val="FFFFFF"/>
              </a:solidFill>
              <a:effectLst/>
              <a:latin typeface="Arial" panose="020B0604020202020204" pitchFamily="34" charset="0"/>
            </a:endParaRPr>
          </a:p>
          <a:p>
            <a:pPr algn="l" rtl="0" fontAlgn="base">
              <a:buFont typeface="Arial" panose="020B0604020202020204" pitchFamily="34" charset="0"/>
              <a:buChar char="•"/>
            </a:pPr>
            <a:endParaRPr lang="en-US" sz="2800" b="1"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Interest gets credited on quarterly/monthly or on maturity</a:t>
            </a:r>
            <a:r>
              <a:rPr lang="en-US" sz="1800" b="1" i="0" dirty="0">
                <a:solidFill>
                  <a:srgbClr val="000000"/>
                </a:solidFill>
                <a:effectLst/>
                <a:latin typeface="Calibri" panose="020F0502020204030204" pitchFamily="34" charset="0"/>
              </a:rPr>
              <a:t>​</a:t>
            </a:r>
            <a:endParaRPr lang="en-US" sz="2800" b="1" i="0" dirty="0">
              <a:solidFill>
                <a:srgbClr val="FFFFFF"/>
              </a:solidFill>
              <a:effectLst/>
              <a:latin typeface="Arial" panose="020B0604020202020204" pitchFamily="34" charset="0"/>
            </a:endParaRPr>
          </a:p>
          <a:p>
            <a:pPr marL="0" indent="0" algn="l" rtl="0" fontAlgn="base">
              <a:buNone/>
            </a:pPr>
            <a:r>
              <a:rPr lang="en-IN" sz="1800" b="1" i="0" dirty="0">
                <a:solidFill>
                  <a:srgbClr val="000000"/>
                </a:solidFill>
                <a:effectLst/>
                <a:latin typeface="Calibri" panose="020F0502020204030204" pitchFamily="34" charset="0"/>
              </a:rPr>
              <a:t>​</a:t>
            </a:r>
            <a:endParaRPr lang="en-IN" sz="2800" b="1"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Loan can be availed</a:t>
            </a:r>
            <a:endParaRPr lang="en-US" sz="2800" b="1" i="0" dirty="0">
              <a:solidFill>
                <a:srgbClr val="FFFFFF"/>
              </a:solidFill>
              <a:effectLst/>
              <a:latin typeface="Arial" panose="020B0604020202020204" pitchFamily="34" charset="0"/>
            </a:endParaRPr>
          </a:p>
          <a:p>
            <a:pPr marL="0" indent="0" algn="just">
              <a:buNone/>
            </a:pPr>
            <a:endParaRPr lang="en-US" sz="4000" b="0" i="0" dirty="0">
              <a:solidFill>
                <a:srgbClr val="0B0B0B"/>
              </a:solidFill>
              <a:effectLst/>
            </a:endParaRPr>
          </a:p>
        </p:txBody>
      </p:sp>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25004"/>
            <a:ext cx="9502361" cy="701731"/>
          </a:xfrm>
        </p:spPr>
        <p:txBody>
          <a:bodyPr/>
          <a:lstStyle/>
          <a:p>
            <a:r>
              <a:rPr lang="en-US" sz="4400" b="0" dirty="0">
                <a:latin typeface="Calibri"/>
                <a:cs typeface="Calibri"/>
              </a:rPr>
              <a:t>         Fixed deposit vs Recurring deposit</a:t>
            </a:r>
            <a:endParaRPr lang="en-US" sz="4400" dirty="0"/>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33</a:t>
            </a:fld>
            <a:endParaRPr lang="hi-IN"/>
          </a:p>
        </p:txBody>
      </p:sp>
      <p:cxnSp>
        <p:nvCxnSpPr>
          <p:cNvPr id="6" name="Straight Connector 5">
            <a:extLst>
              <a:ext uri="{FF2B5EF4-FFF2-40B4-BE49-F238E27FC236}">
                <a16:creationId xmlns:a16="http://schemas.microsoft.com/office/drawing/2014/main" id="{20D0EBBB-6D93-B54B-7A79-9A449F43CC3D}"/>
              </a:ext>
            </a:extLst>
          </p:cNvPr>
          <p:cNvCxnSpPr/>
          <p:nvPr/>
        </p:nvCxnSpPr>
        <p:spPr>
          <a:xfrm>
            <a:off x="5979560" y="1818526"/>
            <a:ext cx="0" cy="4366517"/>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CC8D5A0-6058-64E4-0A01-E5342D0955F5}"/>
              </a:ext>
            </a:extLst>
          </p:cNvPr>
          <p:cNvSpPr txBox="1"/>
          <p:nvPr/>
        </p:nvSpPr>
        <p:spPr>
          <a:xfrm>
            <a:off x="6344733" y="1592495"/>
            <a:ext cx="5645197" cy="4801314"/>
          </a:xfrm>
          <a:prstGeom prst="rect">
            <a:avLst/>
          </a:prstGeom>
          <a:noFill/>
        </p:spPr>
        <p:txBody>
          <a:bodyPr wrap="square" rtlCol="0">
            <a:spAutoFit/>
          </a:bodyPr>
          <a:lstStyle/>
          <a:p>
            <a:r>
              <a:rPr lang="en-US" sz="1800" b="1" i="0" dirty="0">
                <a:solidFill>
                  <a:srgbClr val="000000"/>
                </a:solidFill>
                <a:effectLst/>
                <a:latin typeface="Calibri" panose="020F0502020204030204" pitchFamily="34" charset="0"/>
              </a:rPr>
              <a:t>                       RECURRING DEPOSIT</a:t>
            </a:r>
          </a:p>
          <a:p>
            <a:pPr algn="l" rtl="0" fontAlgn="base"/>
            <a:endParaRPr lang="en-IN" b="1" dirty="0">
              <a:solidFill>
                <a:srgbClr val="000000"/>
              </a:solidFill>
              <a:latin typeface="Calibri" panose="020F0502020204030204" pitchFamily="34" charset="0"/>
            </a:endParaRPr>
          </a:p>
          <a:p>
            <a:pPr marL="285750" indent="-285750"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Used for depositing small amounts but on regular basis</a:t>
            </a:r>
            <a:r>
              <a:rPr lang="en-US" sz="1800" b="1" i="0" dirty="0">
                <a:solidFill>
                  <a:srgbClr val="000000"/>
                </a:solidFill>
                <a:effectLst/>
                <a:latin typeface="Calibri" panose="020F0502020204030204" pitchFamily="34" charset="0"/>
              </a:rPr>
              <a:t>​</a:t>
            </a:r>
            <a:endParaRPr lang="en-US"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sz="1800" b="1"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Tenure ranges from 6 months to 10 years</a:t>
            </a:r>
            <a:r>
              <a:rPr lang="en-US" sz="1800" b="1" i="0" dirty="0">
                <a:solidFill>
                  <a:srgbClr val="000000"/>
                </a:solidFill>
                <a:effectLst/>
                <a:latin typeface="Calibri" panose="020F0502020204030204" pitchFamily="34" charset="0"/>
              </a:rPr>
              <a:t>​</a:t>
            </a:r>
            <a:endParaRPr lang="en-US"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sz="1800" b="1"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Interest is low than FD</a:t>
            </a:r>
            <a:r>
              <a:rPr lang="en-US" sz="1800" b="1" i="0" dirty="0">
                <a:solidFill>
                  <a:srgbClr val="000000"/>
                </a:solidFill>
                <a:effectLst/>
                <a:latin typeface="Calibri" panose="020F0502020204030204" pitchFamily="34" charset="0"/>
              </a:rPr>
              <a:t>​</a:t>
            </a:r>
            <a:endParaRPr lang="en-US"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sz="1800" b="1"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Interest is paid on maturity along with capital amount</a:t>
            </a:r>
            <a:r>
              <a:rPr lang="en-US" sz="1800" b="1" i="0" dirty="0">
                <a:solidFill>
                  <a:srgbClr val="000000"/>
                </a:solidFill>
                <a:effectLst/>
                <a:latin typeface="Calibri" panose="020F0502020204030204" pitchFamily="34" charset="0"/>
              </a:rPr>
              <a:t>​</a:t>
            </a:r>
            <a:endParaRPr lang="en-US" b="1" i="0" dirty="0">
              <a:solidFill>
                <a:srgbClr val="FFFFFF"/>
              </a:solidFill>
              <a:effectLst/>
              <a:latin typeface="Arial" panose="020B0604020202020204" pitchFamily="34" charset="0"/>
            </a:endParaRPr>
          </a:p>
          <a:p>
            <a:pPr algn="l" rtl="0" fontAlgn="base"/>
            <a:r>
              <a:rPr lang="en-IN" sz="1800" b="1" i="0" dirty="0">
                <a:solidFill>
                  <a:srgbClr val="000000"/>
                </a:solidFill>
                <a:effectLst/>
                <a:latin typeface="Calibri" panose="020F0502020204030204" pitchFamily="34" charset="0"/>
              </a:rPr>
              <a:t>​</a:t>
            </a:r>
            <a:endParaRPr lang="en-IN" b="1" i="0" dirty="0">
              <a:solidFill>
                <a:srgbClr val="FFFFFF"/>
              </a:solidFill>
              <a:effectLst/>
              <a:latin typeface="Arial" panose="020B0604020202020204" pitchFamily="34" charset="0"/>
            </a:endParaRPr>
          </a:p>
          <a:p>
            <a:pPr marL="285750" indent="-285750" algn="l" rtl="0" fontAlgn="base">
              <a:buFont typeface="Arial" panose="020B0604020202020204" pitchFamily="34" charset="0"/>
              <a:buChar char="•"/>
            </a:pPr>
            <a:endParaRPr lang="en-IN" sz="1800" b="1" i="0" dirty="0">
              <a:solidFill>
                <a:srgbClr val="000000"/>
              </a:solidFill>
              <a:effectLst/>
              <a:latin typeface="Calibri" panose="020F0502020204030204" pitchFamily="34" charset="0"/>
            </a:endParaRPr>
          </a:p>
          <a:p>
            <a:pPr marL="285750" indent="-285750" algn="l" rtl="0" fontAlgn="base">
              <a:buFont typeface="Arial" panose="020B0604020202020204" pitchFamily="34" charset="0"/>
              <a:buChar char="•"/>
            </a:pPr>
            <a:r>
              <a:rPr lang="en-IN" sz="1800" b="1" i="0" dirty="0">
                <a:solidFill>
                  <a:srgbClr val="000000"/>
                </a:solidFill>
                <a:effectLst/>
                <a:latin typeface="Calibri" panose="020F0502020204030204" pitchFamily="34" charset="0"/>
              </a:rPr>
              <a:t>Loan can be availed</a:t>
            </a:r>
            <a:r>
              <a:rPr lang="en-US" sz="1800" b="1" i="0" dirty="0">
                <a:solidFill>
                  <a:srgbClr val="000000"/>
                </a:solidFill>
                <a:effectLst/>
                <a:latin typeface="Calibri" panose="020F0502020204030204" pitchFamily="34" charset="0"/>
              </a:rPr>
              <a:t>​</a:t>
            </a:r>
            <a:endParaRPr lang="en-US" b="1" i="0" dirty="0">
              <a:solidFill>
                <a:srgbClr val="FFFFFF"/>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645842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4CA61D-D2C0-3938-2726-AC58A33EAA40}"/>
              </a:ext>
            </a:extLst>
          </p:cNvPr>
          <p:cNvSpPr>
            <a:spLocks noGrp="1"/>
          </p:cNvSpPr>
          <p:nvPr>
            <p:ph idx="1"/>
          </p:nvPr>
        </p:nvSpPr>
        <p:spPr/>
        <p:txBody>
          <a:bodyPr/>
          <a:lstStyle/>
          <a:p>
            <a:pPr marL="0" indent="0">
              <a:buNone/>
            </a:pPr>
            <a:r>
              <a:rPr lang="en-US" dirty="0"/>
              <a:t>Account Status refers to the current condition of an account, the types of</a:t>
            </a:r>
          </a:p>
          <a:p>
            <a:pPr marL="0" indent="0">
              <a:buNone/>
            </a:pPr>
            <a:r>
              <a:rPr lang="en-US" dirty="0"/>
              <a:t>Account status are</a:t>
            </a:r>
          </a:p>
          <a:p>
            <a:pPr>
              <a:buFont typeface="Arial" panose="020B0604020202020204" pitchFamily="34" charset="0"/>
              <a:buChar char="•"/>
            </a:pPr>
            <a:r>
              <a:rPr lang="en-US" dirty="0"/>
              <a:t>Inactive account</a:t>
            </a:r>
          </a:p>
          <a:p>
            <a:pPr>
              <a:buFont typeface="Arial" panose="020B0604020202020204" pitchFamily="34" charset="0"/>
              <a:buChar char="•"/>
            </a:pPr>
            <a:r>
              <a:rPr lang="en-US" dirty="0"/>
              <a:t>Dormant account</a:t>
            </a:r>
          </a:p>
          <a:p>
            <a:pPr>
              <a:buFont typeface="Arial" panose="020B0604020202020204" pitchFamily="34" charset="0"/>
              <a:buChar char="•"/>
            </a:pPr>
            <a:r>
              <a:rPr lang="en-US" dirty="0"/>
              <a:t>Deceased account</a:t>
            </a:r>
          </a:p>
          <a:p>
            <a:pPr>
              <a:buFont typeface="Arial" panose="020B0604020202020204" pitchFamily="34" charset="0"/>
              <a:buChar char="•"/>
            </a:pPr>
            <a:r>
              <a:rPr lang="en-US" dirty="0"/>
              <a:t>Account Blocked / Frozen</a:t>
            </a:r>
            <a:endParaRPr lang="en-IN" dirty="0"/>
          </a:p>
        </p:txBody>
      </p:sp>
      <p:sp>
        <p:nvSpPr>
          <p:cNvPr id="3" name="Title 2">
            <a:extLst>
              <a:ext uri="{FF2B5EF4-FFF2-40B4-BE49-F238E27FC236}">
                <a16:creationId xmlns:a16="http://schemas.microsoft.com/office/drawing/2014/main" id="{F7114E9C-89FE-71AB-393B-151A2681DAD3}"/>
              </a:ext>
            </a:extLst>
          </p:cNvPr>
          <p:cNvSpPr>
            <a:spLocks noGrp="1"/>
          </p:cNvSpPr>
          <p:nvPr>
            <p:ph type="title"/>
          </p:nvPr>
        </p:nvSpPr>
        <p:spPr>
          <a:xfrm>
            <a:off x="533401" y="50341"/>
            <a:ext cx="9690100" cy="701731"/>
          </a:xfrm>
        </p:spPr>
        <p:txBody>
          <a:bodyPr/>
          <a:lstStyle/>
          <a:p>
            <a:r>
              <a:rPr lang="en-US" dirty="0"/>
              <a:t>                                         </a:t>
            </a:r>
            <a:r>
              <a:rPr lang="en-US" sz="4400" dirty="0">
                <a:latin typeface="+mn-lt"/>
              </a:rPr>
              <a:t>Account Status</a:t>
            </a:r>
            <a:endParaRPr lang="en-IN" sz="4400" dirty="0">
              <a:latin typeface="+mn-lt"/>
            </a:endParaRPr>
          </a:p>
        </p:txBody>
      </p:sp>
      <p:sp>
        <p:nvSpPr>
          <p:cNvPr id="4" name="Slide Number Placeholder 3">
            <a:extLst>
              <a:ext uri="{FF2B5EF4-FFF2-40B4-BE49-F238E27FC236}">
                <a16:creationId xmlns:a16="http://schemas.microsoft.com/office/drawing/2014/main" id="{E1B52593-7557-5DA8-9274-854EC9DBC2CC}"/>
              </a:ext>
            </a:extLst>
          </p:cNvPr>
          <p:cNvSpPr>
            <a:spLocks noGrp="1"/>
          </p:cNvSpPr>
          <p:nvPr>
            <p:ph type="sldNum" sz="quarter" idx="12"/>
          </p:nvPr>
        </p:nvSpPr>
        <p:spPr/>
        <p:txBody>
          <a:bodyPr/>
          <a:lstStyle/>
          <a:p>
            <a:fld id="{C7F1B9D8-1D95-44B3-9E1C-E404196FC055}" type="slidenum">
              <a:rPr lang="hi-IN" smtClean="0"/>
              <a:pPr/>
              <a:t>34</a:t>
            </a:fld>
            <a:endParaRPr lang="hi-IN"/>
          </a:p>
        </p:txBody>
      </p:sp>
    </p:spTree>
    <p:extLst>
      <p:ext uri="{BB962C8B-B14F-4D97-AF65-F5344CB8AC3E}">
        <p14:creationId xmlns:p14="http://schemas.microsoft.com/office/powerpoint/2010/main" val="3260116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365503" y="199833"/>
            <a:ext cx="10331203" cy="978729"/>
          </a:xfrm>
        </p:spPr>
        <p:txBody>
          <a:bodyPr/>
          <a:lstStyle/>
          <a:p>
            <a:r>
              <a:rPr lang="en-US" sz="3200" dirty="0">
                <a:latin typeface="Arial"/>
                <a:cs typeface="Arial"/>
              </a:rPr>
              <a:t>FCNR - Foreign Currency Non-Resident Account</a:t>
            </a:r>
            <a:endParaRPr lang="en-US" sz="3200" b="0">
              <a:cs typeface="Arial"/>
            </a:endParaRPr>
          </a:p>
          <a:p>
            <a:endParaRPr lang="en-US" sz="3200" dirty="0">
              <a:latin typeface="Arial"/>
              <a:cs typeface="Arial"/>
            </a:endParaRP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35</a:t>
            </a:fld>
            <a:endParaRPr lang="hi-IN"/>
          </a:p>
        </p:txBody>
      </p:sp>
      <p:grpSp>
        <p:nvGrpSpPr>
          <p:cNvPr id="2" name="Group 1">
            <a:extLst>
              <a:ext uri="{FF2B5EF4-FFF2-40B4-BE49-F238E27FC236}">
                <a16:creationId xmlns:a16="http://schemas.microsoft.com/office/drawing/2014/main" id="{0D5EC664-0C87-B77E-2D7B-26401FB4D6E9}"/>
              </a:ext>
            </a:extLst>
          </p:cNvPr>
          <p:cNvGrpSpPr/>
          <p:nvPr/>
        </p:nvGrpSpPr>
        <p:grpSpPr>
          <a:xfrm>
            <a:off x="751106" y="1176202"/>
            <a:ext cx="10335400" cy="5097185"/>
            <a:chOff x="4561106" y="2325886"/>
            <a:chExt cx="9239190" cy="5097185"/>
          </a:xfrm>
        </p:grpSpPr>
        <p:sp>
          <p:nvSpPr>
            <p:cNvPr id="5" name="Shape 3">
              <a:extLst>
                <a:ext uri="{FF2B5EF4-FFF2-40B4-BE49-F238E27FC236}">
                  <a16:creationId xmlns:a16="http://schemas.microsoft.com/office/drawing/2014/main" id="{4E91BCC5-F82E-B006-A44A-33518CD6FCF8}"/>
                </a:ext>
              </a:extLst>
            </p:cNvPr>
            <p:cNvSpPr/>
            <p:nvPr/>
          </p:nvSpPr>
          <p:spPr>
            <a:xfrm>
              <a:off x="4762143" y="2325886"/>
              <a:ext cx="39172" cy="5097185"/>
            </a:xfrm>
            <a:prstGeom prst="rect">
              <a:avLst/>
            </a:prstGeom>
            <a:solidFill>
              <a:srgbClr val="B5B7E3"/>
            </a:solidFill>
            <a:ln/>
          </p:spPr>
          <p:txBody>
            <a:bodyPr/>
            <a:lstStyle/>
            <a:p>
              <a:endParaRPr lang="en-US"/>
            </a:p>
          </p:txBody>
        </p:sp>
        <p:sp>
          <p:nvSpPr>
            <p:cNvPr id="6" name="Text 8">
              <a:extLst>
                <a:ext uri="{FF2B5EF4-FFF2-40B4-BE49-F238E27FC236}">
                  <a16:creationId xmlns:a16="http://schemas.microsoft.com/office/drawing/2014/main" id="{809DDF2C-B22E-DD82-5355-43027A116EA8}"/>
                </a:ext>
              </a:extLst>
            </p:cNvPr>
            <p:cNvSpPr/>
            <p:nvPr/>
          </p:nvSpPr>
          <p:spPr>
            <a:xfrm>
              <a:off x="5859899" y="3024068"/>
              <a:ext cx="7940397" cy="62745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2000" kern="0" spc="-31" dirty="0">
                  <a:solidFill>
                    <a:srgbClr val="272525"/>
                  </a:solidFill>
                  <a:ea typeface="Inter"/>
                  <a:cs typeface="Inter" pitchFamily="34" charset="-120"/>
                </a:rPr>
                <a:t>FCNR accounts are term deposit accounts denominated in foreign currency, allowing non-resident Indians to hold their overseas income securely in Indian banks.</a:t>
              </a:r>
              <a:endParaRPr lang="en-US" sz="2000" dirty="0">
                <a:ea typeface="Inter"/>
                <a:cs typeface="Poppins"/>
              </a:endParaRPr>
            </a:p>
          </p:txBody>
        </p:sp>
        <p:sp>
          <p:nvSpPr>
            <p:cNvPr id="7" name="Text 13">
              <a:extLst>
                <a:ext uri="{FF2B5EF4-FFF2-40B4-BE49-F238E27FC236}">
                  <a16:creationId xmlns:a16="http://schemas.microsoft.com/office/drawing/2014/main" id="{EB5BA24C-F689-A906-2B61-6CFD51303085}"/>
                </a:ext>
              </a:extLst>
            </p:cNvPr>
            <p:cNvSpPr/>
            <p:nvPr/>
          </p:nvSpPr>
          <p:spPr>
            <a:xfrm>
              <a:off x="5859899" y="4788456"/>
              <a:ext cx="7940397" cy="62745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2000" kern="0" spc="-31" dirty="0">
                  <a:solidFill>
                    <a:srgbClr val="272525"/>
                  </a:solidFill>
                  <a:ea typeface="Inter"/>
                  <a:cs typeface="Inter" pitchFamily="34" charset="-120"/>
                </a:rPr>
                <a:t>NRIs and persons of Indian origin can open FCNR accounts by providing necessary KYC documents such as passports, visas, and address proofs.</a:t>
              </a:r>
              <a:endParaRPr lang="en-US" sz="2000" dirty="0">
                <a:ea typeface="Inter"/>
                <a:cs typeface="Poppins"/>
              </a:endParaRPr>
            </a:p>
          </p:txBody>
        </p:sp>
        <p:grpSp>
          <p:nvGrpSpPr>
            <p:cNvPr id="8" name="Group 7">
              <a:extLst>
                <a:ext uri="{FF2B5EF4-FFF2-40B4-BE49-F238E27FC236}">
                  <a16:creationId xmlns:a16="http://schemas.microsoft.com/office/drawing/2014/main" id="{BF571035-42B1-CC54-44A3-E9D007242669}"/>
                </a:ext>
              </a:extLst>
            </p:cNvPr>
            <p:cNvGrpSpPr/>
            <p:nvPr/>
          </p:nvGrpSpPr>
          <p:grpSpPr>
            <a:xfrm>
              <a:off x="4561106" y="2479000"/>
              <a:ext cx="4315956" cy="3969902"/>
              <a:chOff x="4561106" y="2479000"/>
              <a:chExt cx="4315956" cy="3969902"/>
            </a:xfrm>
          </p:grpSpPr>
          <p:sp>
            <p:nvSpPr>
              <p:cNvPr id="10" name="Shape 4">
                <a:extLst>
                  <a:ext uri="{FF2B5EF4-FFF2-40B4-BE49-F238E27FC236}">
                    <a16:creationId xmlns:a16="http://schemas.microsoft.com/office/drawing/2014/main" id="{007E87FC-AFC5-3C81-1B1D-8F79E431FCDF}"/>
                  </a:ext>
                </a:extLst>
              </p:cNvPr>
              <p:cNvSpPr/>
              <p:nvPr/>
            </p:nvSpPr>
            <p:spPr>
              <a:xfrm>
                <a:off x="5002232" y="2679918"/>
                <a:ext cx="686157" cy="39172"/>
              </a:xfrm>
              <a:prstGeom prst="rect">
                <a:avLst/>
              </a:prstGeom>
              <a:solidFill>
                <a:srgbClr val="B5B7E3"/>
              </a:solidFill>
              <a:ln/>
            </p:spPr>
            <p:txBody>
              <a:bodyPr/>
              <a:lstStyle/>
              <a:p>
                <a:endParaRPr lang="en-US"/>
              </a:p>
            </p:txBody>
          </p:sp>
          <p:sp>
            <p:nvSpPr>
              <p:cNvPr id="11" name="Shape 5">
                <a:extLst>
                  <a:ext uri="{FF2B5EF4-FFF2-40B4-BE49-F238E27FC236}">
                    <a16:creationId xmlns:a16="http://schemas.microsoft.com/office/drawing/2014/main" id="{3CE2340A-0D83-38B5-2D4C-88781A43AE20}"/>
                  </a:ext>
                </a:extLst>
              </p:cNvPr>
              <p:cNvSpPr/>
              <p:nvPr/>
            </p:nvSpPr>
            <p:spPr>
              <a:xfrm>
                <a:off x="4561106" y="2479000"/>
                <a:ext cx="441127" cy="441127"/>
              </a:xfrm>
              <a:prstGeom prst="roundRect">
                <a:avLst>
                  <a:gd name="adj" fmla="val 20000"/>
                </a:avLst>
              </a:prstGeom>
              <a:solidFill>
                <a:srgbClr val="DADBF1"/>
              </a:solidFill>
              <a:ln w="12144">
                <a:solidFill>
                  <a:srgbClr val="B5B7E3"/>
                </a:solidFill>
                <a:prstDash val="solid"/>
              </a:ln>
            </p:spPr>
            <p:txBody>
              <a:bodyPr/>
              <a:lstStyle/>
              <a:p>
                <a:endParaRPr lang="en-US"/>
              </a:p>
            </p:txBody>
          </p:sp>
          <p:sp>
            <p:nvSpPr>
              <p:cNvPr id="12" name="Text 6">
                <a:extLst>
                  <a:ext uri="{FF2B5EF4-FFF2-40B4-BE49-F238E27FC236}">
                    <a16:creationId xmlns:a16="http://schemas.microsoft.com/office/drawing/2014/main" id="{7E604CAB-BA1B-0518-B890-4F828C0EA684}"/>
                  </a:ext>
                </a:extLst>
              </p:cNvPr>
              <p:cNvSpPr/>
              <p:nvPr/>
            </p:nvSpPr>
            <p:spPr>
              <a:xfrm>
                <a:off x="4714935" y="2515791"/>
                <a:ext cx="133350" cy="36754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95"/>
                  </a:lnSpc>
                  <a:buNone/>
                </a:pPr>
                <a:r>
                  <a:rPr lang="en-US" sz="2316" b="1" kern="0" spc="-31" dirty="0">
                    <a:solidFill>
                      <a:srgbClr val="272525"/>
                    </a:solidFill>
                    <a:latin typeface="Inter" pitchFamily="34" charset="0"/>
                    <a:ea typeface="Inter" pitchFamily="34" charset="-122"/>
                    <a:cs typeface="Inter" pitchFamily="34" charset="-120"/>
                  </a:rPr>
                  <a:t>1</a:t>
                </a:r>
                <a:endParaRPr lang="en-US" sz="2316" dirty="0"/>
              </a:p>
            </p:txBody>
          </p:sp>
          <p:sp>
            <p:nvSpPr>
              <p:cNvPr id="13" name="Text 7">
                <a:extLst>
                  <a:ext uri="{FF2B5EF4-FFF2-40B4-BE49-F238E27FC236}">
                    <a16:creationId xmlns:a16="http://schemas.microsoft.com/office/drawing/2014/main" id="{0257A873-4899-5DAC-BD5C-381B78C81911}"/>
                  </a:ext>
                </a:extLst>
              </p:cNvPr>
              <p:cNvSpPr/>
              <p:nvPr/>
            </p:nvSpPr>
            <p:spPr>
              <a:xfrm>
                <a:off x="5859899" y="2521863"/>
                <a:ext cx="2283738" cy="306229"/>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2800" b="1" kern="0" spc="-58" dirty="0">
                    <a:solidFill>
                      <a:srgbClr val="272525"/>
                    </a:solidFill>
                    <a:ea typeface="Inter"/>
                    <a:cs typeface="Poppins"/>
                  </a:rPr>
                  <a:t>Purpose</a:t>
                </a:r>
                <a:endParaRPr lang="en-US" sz="2800" dirty="0">
                  <a:ea typeface="Inter"/>
                  <a:cs typeface="Poppins"/>
                </a:endParaRPr>
              </a:p>
            </p:txBody>
          </p:sp>
          <p:sp>
            <p:nvSpPr>
              <p:cNvPr id="14" name="Shape 9">
                <a:extLst>
                  <a:ext uri="{FF2B5EF4-FFF2-40B4-BE49-F238E27FC236}">
                    <a16:creationId xmlns:a16="http://schemas.microsoft.com/office/drawing/2014/main" id="{BD2F2E3E-EA68-CC18-4896-6CF41A833F4F}"/>
                  </a:ext>
                </a:extLst>
              </p:cNvPr>
              <p:cNvSpPr/>
              <p:nvPr/>
            </p:nvSpPr>
            <p:spPr>
              <a:xfrm>
                <a:off x="5002232" y="4444305"/>
                <a:ext cx="686157" cy="39172"/>
              </a:xfrm>
              <a:prstGeom prst="rect">
                <a:avLst/>
              </a:prstGeom>
              <a:solidFill>
                <a:srgbClr val="B5B7E3"/>
              </a:solidFill>
              <a:ln/>
            </p:spPr>
            <p:txBody>
              <a:bodyPr/>
              <a:lstStyle/>
              <a:p>
                <a:endParaRPr lang="en-US"/>
              </a:p>
            </p:txBody>
          </p:sp>
          <p:sp>
            <p:nvSpPr>
              <p:cNvPr id="15" name="Shape 10">
                <a:extLst>
                  <a:ext uri="{FF2B5EF4-FFF2-40B4-BE49-F238E27FC236}">
                    <a16:creationId xmlns:a16="http://schemas.microsoft.com/office/drawing/2014/main" id="{3F409B2E-3C65-3E40-9E17-B58A54B4D852}"/>
                  </a:ext>
                </a:extLst>
              </p:cNvPr>
              <p:cNvSpPr/>
              <p:nvPr/>
            </p:nvSpPr>
            <p:spPr>
              <a:xfrm>
                <a:off x="4561106" y="4243388"/>
                <a:ext cx="441127" cy="441127"/>
              </a:xfrm>
              <a:prstGeom prst="roundRect">
                <a:avLst>
                  <a:gd name="adj" fmla="val 20000"/>
                </a:avLst>
              </a:prstGeom>
              <a:solidFill>
                <a:srgbClr val="DADBF1"/>
              </a:solidFill>
              <a:ln w="12144">
                <a:solidFill>
                  <a:srgbClr val="B5B7E3"/>
                </a:solidFill>
                <a:prstDash val="solid"/>
              </a:ln>
            </p:spPr>
            <p:txBody>
              <a:bodyPr/>
              <a:lstStyle/>
              <a:p>
                <a:endParaRPr lang="en-US"/>
              </a:p>
            </p:txBody>
          </p:sp>
          <p:sp>
            <p:nvSpPr>
              <p:cNvPr id="16" name="Text 11">
                <a:extLst>
                  <a:ext uri="{FF2B5EF4-FFF2-40B4-BE49-F238E27FC236}">
                    <a16:creationId xmlns:a16="http://schemas.microsoft.com/office/drawing/2014/main" id="{FBDBD13D-02B7-03A1-C6D0-3F01E20542DB}"/>
                  </a:ext>
                </a:extLst>
              </p:cNvPr>
              <p:cNvSpPr/>
              <p:nvPr/>
            </p:nvSpPr>
            <p:spPr>
              <a:xfrm>
                <a:off x="4692075" y="4280178"/>
                <a:ext cx="179070" cy="36754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95"/>
                  </a:lnSpc>
                  <a:buNone/>
                </a:pPr>
                <a:r>
                  <a:rPr lang="en-US" sz="2316" b="1" kern="0" spc="-31" dirty="0">
                    <a:solidFill>
                      <a:srgbClr val="272525"/>
                    </a:solidFill>
                    <a:latin typeface="Inter" pitchFamily="34" charset="0"/>
                    <a:ea typeface="Inter" pitchFamily="34" charset="-122"/>
                    <a:cs typeface="Inter" pitchFamily="34" charset="-120"/>
                  </a:rPr>
                  <a:t>2</a:t>
                </a:r>
                <a:endParaRPr lang="en-US" sz="2316" dirty="0"/>
              </a:p>
            </p:txBody>
          </p:sp>
          <p:sp>
            <p:nvSpPr>
              <p:cNvPr id="20" name="Text 12">
                <a:extLst>
                  <a:ext uri="{FF2B5EF4-FFF2-40B4-BE49-F238E27FC236}">
                    <a16:creationId xmlns:a16="http://schemas.microsoft.com/office/drawing/2014/main" id="{CC06AC4F-A87C-FA8A-75D6-4E9EF4DAA92B}"/>
                  </a:ext>
                </a:extLst>
              </p:cNvPr>
              <p:cNvSpPr/>
              <p:nvPr/>
            </p:nvSpPr>
            <p:spPr>
              <a:xfrm>
                <a:off x="5859899" y="4286250"/>
                <a:ext cx="3017163" cy="306229"/>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2800" b="1" kern="0" spc="-58" dirty="0">
                    <a:solidFill>
                      <a:srgbClr val="272525"/>
                    </a:solidFill>
                    <a:ea typeface="Inter"/>
                    <a:cs typeface="Inter" pitchFamily="34" charset="-120"/>
                  </a:rPr>
                  <a:t>Eligibility &amp; Documentation</a:t>
                </a:r>
                <a:endParaRPr lang="en-US" sz="2800" dirty="0">
                  <a:ea typeface="Inter"/>
                  <a:cs typeface="Calibri"/>
                </a:endParaRPr>
              </a:p>
            </p:txBody>
          </p:sp>
          <p:sp>
            <p:nvSpPr>
              <p:cNvPr id="28" name="Shape 14">
                <a:extLst>
                  <a:ext uri="{FF2B5EF4-FFF2-40B4-BE49-F238E27FC236}">
                    <a16:creationId xmlns:a16="http://schemas.microsoft.com/office/drawing/2014/main" id="{FD9D11CB-F537-2CAB-8197-0469E010D254}"/>
                  </a:ext>
                </a:extLst>
              </p:cNvPr>
              <p:cNvSpPr/>
              <p:nvPr/>
            </p:nvSpPr>
            <p:spPr>
              <a:xfrm>
                <a:off x="5002232" y="6208693"/>
                <a:ext cx="686157" cy="39172"/>
              </a:xfrm>
              <a:prstGeom prst="rect">
                <a:avLst/>
              </a:prstGeom>
              <a:solidFill>
                <a:srgbClr val="B5B7E3"/>
              </a:solidFill>
              <a:ln/>
            </p:spPr>
            <p:txBody>
              <a:bodyPr/>
              <a:lstStyle/>
              <a:p>
                <a:endParaRPr lang="en-US"/>
              </a:p>
            </p:txBody>
          </p:sp>
          <p:sp>
            <p:nvSpPr>
              <p:cNvPr id="29" name="Shape 15">
                <a:extLst>
                  <a:ext uri="{FF2B5EF4-FFF2-40B4-BE49-F238E27FC236}">
                    <a16:creationId xmlns:a16="http://schemas.microsoft.com/office/drawing/2014/main" id="{8863C8EF-AF90-6C6A-2898-C63CFEF6F7DE}"/>
                  </a:ext>
                </a:extLst>
              </p:cNvPr>
              <p:cNvSpPr/>
              <p:nvPr/>
            </p:nvSpPr>
            <p:spPr>
              <a:xfrm>
                <a:off x="4561106" y="6007775"/>
                <a:ext cx="441127" cy="441127"/>
              </a:xfrm>
              <a:prstGeom prst="roundRect">
                <a:avLst>
                  <a:gd name="adj" fmla="val 20000"/>
                </a:avLst>
              </a:prstGeom>
              <a:solidFill>
                <a:srgbClr val="DADBF1"/>
              </a:solidFill>
              <a:ln w="12144">
                <a:solidFill>
                  <a:srgbClr val="B5B7E3"/>
                </a:solidFill>
                <a:prstDash val="solid"/>
              </a:ln>
            </p:spPr>
            <p:txBody>
              <a:bodyPr/>
              <a:lstStyle/>
              <a:p>
                <a:endParaRPr lang="en-US"/>
              </a:p>
            </p:txBody>
          </p:sp>
          <p:sp>
            <p:nvSpPr>
              <p:cNvPr id="30" name="Text 16">
                <a:extLst>
                  <a:ext uri="{FF2B5EF4-FFF2-40B4-BE49-F238E27FC236}">
                    <a16:creationId xmlns:a16="http://schemas.microsoft.com/office/drawing/2014/main" id="{3A27C206-61FE-F1C4-BFA1-A239C6CCCCDE}"/>
                  </a:ext>
                </a:extLst>
              </p:cNvPr>
              <p:cNvSpPr/>
              <p:nvPr/>
            </p:nvSpPr>
            <p:spPr>
              <a:xfrm>
                <a:off x="4688265" y="6044565"/>
                <a:ext cx="186690" cy="36754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895"/>
                  </a:lnSpc>
                  <a:buNone/>
                </a:pPr>
                <a:r>
                  <a:rPr lang="en-US" sz="2316" b="1" kern="0" spc="-31" dirty="0">
                    <a:solidFill>
                      <a:srgbClr val="272525"/>
                    </a:solidFill>
                    <a:latin typeface="Inter" pitchFamily="34" charset="0"/>
                    <a:ea typeface="Inter" pitchFamily="34" charset="-122"/>
                    <a:cs typeface="Inter" pitchFamily="34" charset="-120"/>
                  </a:rPr>
                  <a:t>3</a:t>
                </a:r>
                <a:endParaRPr lang="en-US" sz="2316" dirty="0"/>
              </a:p>
            </p:txBody>
          </p:sp>
          <p:sp>
            <p:nvSpPr>
              <p:cNvPr id="31" name="Text 17">
                <a:extLst>
                  <a:ext uri="{FF2B5EF4-FFF2-40B4-BE49-F238E27FC236}">
                    <a16:creationId xmlns:a16="http://schemas.microsoft.com/office/drawing/2014/main" id="{263DBC57-B1FA-BD51-195A-DFFEFA23EEF0}"/>
                  </a:ext>
                </a:extLst>
              </p:cNvPr>
              <p:cNvSpPr/>
              <p:nvPr/>
            </p:nvSpPr>
            <p:spPr>
              <a:xfrm>
                <a:off x="5859899" y="6050637"/>
                <a:ext cx="2871549" cy="306229"/>
              </a:xfrm>
              <a:prstGeom prst="rect">
                <a:avLst/>
              </a:prstGeom>
              <a:noFill/>
              <a:ln/>
            </p:spPr>
            <p:txBody>
              <a:bodyPr wrap="non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12"/>
                  </a:lnSpc>
                  <a:buNone/>
                </a:pPr>
                <a:r>
                  <a:rPr lang="en-US" sz="2800" b="1" kern="0" spc="-58" dirty="0">
                    <a:solidFill>
                      <a:srgbClr val="272525"/>
                    </a:solidFill>
                    <a:ea typeface="Inter"/>
                    <a:cs typeface="Inter" pitchFamily="34" charset="-120"/>
                  </a:rPr>
                  <a:t>Advantages &amp; Limitations</a:t>
                </a:r>
                <a:endParaRPr lang="en-US" sz="2800" dirty="0">
                  <a:ea typeface="Inter"/>
                  <a:cs typeface="Poppins"/>
                </a:endParaRPr>
              </a:p>
            </p:txBody>
          </p:sp>
        </p:grpSp>
        <p:sp>
          <p:nvSpPr>
            <p:cNvPr id="9" name="Text 18">
              <a:extLst>
                <a:ext uri="{FF2B5EF4-FFF2-40B4-BE49-F238E27FC236}">
                  <a16:creationId xmlns:a16="http://schemas.microsoft.com/office/drawing/2014/main" id="{DC596FA9-F50C-47E8-5D81-D0E22AA3EF39}"/>
                </a:ext>
              </a:extLst>
            </p:cNvPr>
            <p:cNvSpPr/>
            <p:nvPr/>
          </p:nvSpPr>
          <p:spPr>
            <a:xfrm>
              <a:off x="5859899" y="6552843"/>
              <a:ext cx="7940397" cy="627459"/>
            </a:xfrm>
            <a:prstGeom prst="rect">
              <a:avLst/>
            </a:prstGeom>
            <a:noFill/>
            <a:ln/>
          </p:spPr>
          <p:txBody>
            <a:bodyPr wrap="square" lIns="91440" tIns="45720" rIns="91440" bIns="45720"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70"/>
                </a:lnSpc>
                <a:buNone/>
              </a:pPr>
              <a:r>
                <a:rPr lang="en-US" sz="2000" kern="0" spc="-31" dirty="0">
                  <a:solidFill>
                    <a:srgbClr val="272525"/>
                  </a:solidFill>
                  <a:ea typeface="Inter"/>
                  <a:cs typeface="Inter" pitchFamily="34" charset="-120"/>
                </a:rPr>
                <a:t>Benefits of FCNR accounts include protection against foreign exchange risks, higher interest rates, and tax exemptions. However, premature withdrawals may attract penalties.</a:t>
              </a:r>
              <a:endParaRPr lang="en-US" sz="2000" dirty="0">
                <a:ea typeface="Inter"/>
                <a:cs typeface="Poppins"/>
              </a:endParaRPr>
            </a:p>
          </p:txBody>
        </p:sp>
      </p:grpSp>
    </p:spTree>
    <p:extLst>
      <p:ext uri="{BB962C8B-B14F-4D97-AF65-F5344CB8AC3E}">
        <p14:creationId xmlns:p14="http://schemas.microsoft.com/office/powerpoint/2010/main" val="298709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61EFFF-D173-210A-422F-4A9481DD80A9}"/>
              </a:ext>
            </a:extLst>
          </p:cNvPr>
          <p:cNvSpPr>
            <a:spLocks noGrp="1"/>
          </p:cNvSpPr>
          <p:nvPr>
            <p:ph idx="1"/>
          </p:nvPr>
        </p:nvSpPr>
        <p:spPr/>
        <p:txBody>
          <a:bodyPr/>
          <a:lstStyle/>
          <a:p>
            <a:pPr marL="0" indent="0">
              <a:buNone/>
            </a:pPr>
            <a:r>
              <a:rPr lang="en-US" dirty="0"/>
              <a:t>Know Your Customer is a mandatory procedure in India that helps banks, every financial institutions verify customer’s address, identities before conducting transactions. It includes verifying the customer’s identity, address, occupation, financial status and other details.</a:t>
            </a:r>
          </a:p>
          <a:p>
            <a:pPr marL="0" indent="0">
              <a:buNone/>
            </a:pPr>
            <a:endParaRPr lang="en-US" dirty="0"/>
          </a:p>
          <a:p>
            <a:pPr marL="0" indent="0">
              <a:buNone/>
            </a:pPr>
            <a:r>
              <a:rPr lang="en-US" dirty="0"/>
              <a:t>It helps cut down unlawful practices like money laundering, fraud or financial illegal activities. It is required to open Bank accounts, Demat and trading accounts, start FD, invest in mutual funds and for </a:t>
            </a:r>
            <a:r>
              <a:rPr lang="en-US"/>
              <a:t>applying loans</a:t>
            </a:r>
            <a:r>
              <a:rPr lang="en-US" dirty="0"/>
              <a:t>.</a:t>
            </a:r>
          </a:p>
        </p:txBody>
      </p:sp>
      <p:sp>
        <p:nvSpPr>
          <p:cNvPr id="3" name="Title 2">
            <a:extLst>
              <a:ext uri="{FF2B5EF4-FFF2-40B4-BE49-F238E27FC236}">
                <a16:creationId xmlns:a16="http://schemas.microsoft.com/office/drawing/2014/main" id="{2B295F6D-1E28-4EF9-CD87-FD7BD90265EC}"/>
              </a:ext>
            </a:extLst>
          </p:cNvPr>
          <p:cNvSpPr>
            <a:spLocks noGrp="1"/>
          </p:cNvSpPr>
          <p:nvPr>
            <p:ph type="title"/>
          </p:nvPr>
        </p:nvSpPr>
        <p:spPr>
          <a:xfrm>
            <a:off x="533401" y="50341"/>
            <a:ext cx="9690100" cy="701731"/>
          </a:xfrm>
        </p:spPr>
        <p:txBody>
          <a:bodyPr/>
          <a:lstStyle/>
          <a:p>
            <a:r>
              <a:rPr lang="en-US" sz="4400" dirty="0">
                <a:latin typeface="+mn-lt"/>
              </a:rPr>
              <a:t>                Know Your Customer(KYC)</a:t>
            </a:r>
            <a:endParaRPr lang="en-IN" sz="4400" dirty="0">
              <a:latin typeface="+mn-lt"/>
            </a:endParaRPr>
          </a:p>
        </p:txBody>
      </p:sp>
      <p:sp>
        <p:nvSpPr>
          <p:cNvPr id="4" name="Slide Number Placeholder 3">
            <a:extLst>
              <a:ext uri="{FF2B5EF4-FFF2-40B4-BE49-F238E27FC236}">
                <a16:creationId xmlns:a16="http://schemas.microsoft.com/office/drawing/2014/main" id="{0C01ED67-1191-8D79-D0EF-629DD69615F4}"/>
              </a:ext>
            </a:extLst>
          </p:cNvPr>
          <p:cNvSpPr>
            <a:spLocks noGrp="1"/>
          </p:cNvSpPr>
          <p:nvPr>
            <p:ph type="sldNum" sz="quarter" idx="12"/>
          </p:nvPr>
        </p:nvSpPr>
        <p:spPr/>
        <p:txBody>
          <a:bodyPr/>
          <a:lstStyle/>
          <a:p>
            <a:fld id="{C7F1B9D8-1D95-44B3-9E1C-E404196FC055}" type="slidenum">
              <a:rPr lang="hi-IN" smtClean="0"/>
              <a:pPr/>
              <a:t>36</a:t>
            </a:fld>
            <a:endParaRPr lang="hi-IN"/>
          </a:p>
        </p:txBody>
      </p:sp>
    </p:spTree>
    <p:extLst>
      <p:ext uri="{BB962C8B-B14F-4D97-AF65-F5344CB8AC3E}">
        <p14:creationId xmlns:p14="http://schemas.microsoft.com/office/powerpoint/2010/main" val="3679445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37</a:t>
            </a:fld>
            <a:endParaRPr lang="hi-IN"/>
          </a:p>
        </p:txBody>
      </p:sp>
      <p:sp>
        <p:nvSpPr>
          <p:cNvPr id="3" name="Content Placeholder 2">
            <a:extLst>
              <a:ext uri="{FF2B5EF4-FFF2-40B4-BE49-F238E27FC236}">
                <a16:creationId xmlns:a16="http://schemas.microsoft.com/office/drawing/2014/main" id="{D1E52E22-E6EB-DD07-9E2C-1E5B33CE0555}"/>
              </a:ext>
            </a:extLst>
          </p:cNvPr>
          <p:cNvSpPr>
            <a:spLocks noGrp="1"/>
          </p:cNvSpPr>
          <p:nvPr>
            <p:ph idx="1"/>
          </p:nvPr>
        </p:nvSpPr>
        <p:spPr/>
        <p:txBody>
          <a:bodyPr/>
          <a:lstStyle/>
          <a:p>
            <a:r>
              <a:rPr lang="en-US" dirty="0"/>
              <a:t>Process of creating detailed profiles of individual or business bank account holders.</a:t>
            </a:r>
          </a:p>
          <a:p>
            <a:r>
              <a:rPr lang="en-US" dirty="0"/>
              <a:t>Helps financial institutions better understand their customers, manage risks, and tailor their services to meet specific needs.</a:t>
            </a:r>
          </a:p>
          <a:p>
            <a:r>
              <a:rPr lang="en-US" dirty="0"/>
              <a:t>Essential for creating a personalized and secure banking experience, promoting regulatory compliance, and mitigation risks associated with financial transactions.</a:t>
            </a:r>
          </a:p>
          <a:p>
            <a:r>
              <a:rPr lang="en-US" dirty="0"/>
              <a:t>It’s crucial to balance the benefits of profiling with respect for customer privacy and data protection regulations.</a:t>
            </a:r>
          </a:p>
        </p:txBody>
      </p:sp>
      <p:sp>
        <p:nvSpPr>
          <p:cNvPr id="7" name="Title 6">
            <a:extLst>
              <a:ext uri="{FF2B5EF4-FFF2-40B4-BE49-F238E27FC236}">
                <a16:creationId xmlns:a16="http://schemas.microsoft.com/office/drawing/2014/main" id="{D9131840-7151-FFDF-21DE-5419566F7BC9}"/>
              </a:ext>
            </a:extLst>
          </p:cNvPr>
          <p:cNvSpPr>
            <a:spLocks noGrp="1"/>
          </p:cNvSpPr>
          <p:nvPr>
            <p:ph type="title"/>
          </p:nvPr>
        </p:nvSpPr>
        <p:spPr/>
        <p:txBody>
          <a:bodyPr/>
          <a:lstStyle/>
          <a:p>
            <a:r>
              <a:rPr lang="en-US" dirty="0"/>
              <a:t>ACCOUNT PROFILING</a:t>
            </a:r>
            <a:endParaRPr lang="en-IN" dirty="0"/>
          </a:p>
        </p:txBody>
      </p:sp>
    </p:spTree>
    <p:extLst>
      <p:ext uri="{BB962C8B-B14F-4D97-AF65-F5344CB8AC3E}">
        <p14:creationId xmlns:p14="http://schemas.microsoft.com/office/powerpoint/2010/main" val="179322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B956F-2EF6-D094-1061-FCA161038B51}"/>
              </a:ext>
            </a:extLst>
          </p:cNvPr>
          <p:cNvSpPr>
            <a:spLocks noGrp="1"/>
          </p:cNvSpPr>
          <p:nvPr>
            <p:ph idx="1"/>
          </p:nvPr>
        </p:nvSpPr>
        <p:spPr>
          <a:xfrm>
            <a:off x="640171" y="1633591"/>
            <a:ext cx="10911660" cy="4543372"/>
          </a:xfrm>
        </p:spPr>
        <p:txBody>
          <a:bodyPr>
            <a:normAutofit fontScale="25000" lnSpcReduction="20000"/>
          </a:bodyPr>
          <a:lstStyle/>
          <a:p>
            <a:pPr marL="0" indent="0">
              <a:buNone/>
            </a:pPr>
            <a:r>
              <a:rPr lang="en-US" sz="9600" b="1" dirty="0">
                <a:solidFill>
                  <a:schemeClr val="accent1">
                    <a:lumMod val="75000"/>
                  </a:schemeClr>
                </a:solidFill>
              </a:rPr>
              <a:t>DEMOGRAPHIC</a:t>
            </a:r>
          </a:p>
          <a:p>
            <a:pPr marL="0" indent="0">
              <a:buNone/>
            </a:pPr>
            <a:endParaRPr lang="en-US" b="1" dirty="0">
              <a:solidFill>
                <a:schemeClr val="accent1">
                  <a:lumMod val="75000"/>
                </a:schemeClr>
              </a:solidFill>
            </a:endParaRPr>
          </a:p>
          <a:p>
            <a:pPr marL="0" indent="0">
              <a:buNone/>
            </a:pPr>
            <a:r>
              <a:rPr lang="en-IN" sz="8000" dirty="0"/>
              <a:t>Used to understand consumers </a:t>
            </a:r>
          </a:p>
          <a:p>
            <a:pPr marL="0" indent="0">
              <a:buNone/>
            </a:pPr>
            <a:r>
              <a:rPr lang="en-IN" sz="8000" dirty="0"/>
              <a:t>characteristics. Demographic includes </a:t>
            </a:r>
          </a:p>
          <a:p>
            <a:pPr marL="0" indent="0">
              <a:buNone/>
            </a:pPr>
            <a:r>
              <a:rPr lang="en-IN" sz="8000" dirty="0"/>
              <a:t>following traits : </a:t>
            </a:r>
          </a:p>
          <a:p>
            <a:pPr marL="0" indent="0">
              <a:buNone/>
            </a:pPr>
            <a:endParaRPr lang="en-IN" sz="8000" dirty="0"/>
          </a:p>
          <a:p>
            <a:pPr>
              <a:buFont typeface="Arial" panose="020B0604020202020204" pitchFamily="34" charset="0"/>
              <a:buChar char="•"/>
            </a:pPr>
            <a:r>
              <a:rPr lang="en-IN" sz="8000" dirty="0"/>
              <a:t>Age</a:t>
            </a:r>
          </a:p>
          <a:p>
            <a:pPr>
              <a:buFont typeface="Arial" panose="020B0604020202020204" pitchFamily="34" charset="0"/>
              <a:buChar char="•"/>
            </a:pPr>
            <a:r>
              <a:rPr lang="en-IN" sz="8000" dirty="0"/>
              <a:t>Sex</a:t>
            </a:r>
          </a:p>
          <a:p>
            <a:pPr>
              <a:buFont typeface="Arial" panose="020B0604020202020204" pitchFamily="34" charset="0"/>
              <a:buChar char="•"/>
            </a:pPr>
            <a:r>
              <a:rPr lang="en-IN" sz="8000" dirty="0"/>
              <a:t>Job Title</a:t>
            </a:r>
          </a:p>
          <a:p>
            <a:pPr>
              <a:buFont typeface="Arial" panose="020B0604020202020204" pitchFamily="34" charset="0"/>
              <a:buChar char="•"/>
            </a:pPr>
            <a:r>
              <a:rPr lang="en-IN" sz="8000" dirty="0"/>
              <a:t>Income</a:t>
            </a:r>
          </a:p>
          <a:p>
            <a:pPr>
              <a:buFont typeface="Arial" panose="020B0604020202020204" pitchFamily="34" charset="0"/>
              <a:buChar char="•"/>
            </a:pPr>
            <a:r>
              <a:rPr lang="en-IN" sz="8000" dirty="0"/>
              <a:t>Education Level</a:t>
            </a:r>
          </a:p>
          <a:p>
            <a:pPr>
              <a:buFont typeface="Arial" panose="020B0604020202020204" pitchFamily="34" charset="0"/>
              <a:buChar char="•"/>
            </a:pPr>
            <a:r>
              <a:rPr lang="en-IN" sz="8000" dirty="0"/>
              <a:t>Family Status</a:t>
            </a:r>
          </a:p>
        </p:txBody>
      </p:sp>
      <p:sp>
        <p:nvSpPr>
          <p:cNvPr id="3" name="Title 2">
            <a:extLst>
              <a:ext uri="{FF2B5EF4-FFF2-40B4-BE49-F238E27FC236}">
                <a16:creationId xmlns:a16="http://schemas.microsoft.com/office/drawing/2014/main" id="{FF51BA86-663A-5298-7820-44EA04A3B2B5}"/>
              </a:ext>
            </a:extLst>
          </p:cNvPr>
          <p:cNvSpPr>
            <a:spLocks noGrp="1"/>
          </p:cNvSpPr>
          <p:nvPr>
            <p:ph type="title"/>
          </p:nvPr>
        </p:nvSpPr>
        <p:spPr/>
        <p:txBody>
          <a:bodyPr/>
          <a:lstStyle/>
          <a:p>
            <a:r>
              <a:rPr lang="en-US" dirty="0"/>
              <a:t>ACCOUNT PROFILING</a:t>
            </a:r>
            <a:endParaRPr lang="en-IN" dirty="0"/>
          </a:p>
        </p:txBody>
      </p:sp>
      <p:sp>
        <p:nvSpPr>
          <p:cNvPr id="4" name="Slide Number Placeholder 3">
            <a:extLst>
              <a:ext uri="{FF2B5EF4-FFF2-40B4-BE49-F238E27FC236}">
                <a16:creationId xmlns:a16="http://schemas.microsoft.com/office/drawing/2014/main" id="{31829FB1-9628-3C03-B3F5-BC431A1CDEA6}"/>
              </a:ext>
            </a:extLst>
          </p:cNvPr>
          <p:cNvSpPr>
            <a:spLocks noGrp="1"/>
          </p:cNvSpPr>
          <p:nvPr>
            <p:ph type="sldNum" sz="quarter" idx="12"/>
          </p:nvPr>
        </p:nvSpPr>
        <p:spPr/>
        <p:txBody>
          <a:bodyPr/>
          <a:lstStyle/>
          <a:p>
            <a:fld id="{C7F1B9D8-1D95-44B3-9E1C-E404196FC055}" type="slidenum">
              <a:rPr lang="hi-IN" smtClean="0"/>
              <a:pPr/>
              <a:t>38</a:t>
            </a:fld>
            <a:endParaRPr lang="hi-IN"/>
          </a:p>
        </p:txBody>
      </p:sp>
      <p:sp>
        <p:nvSpPr>
          <p:cNvPr id="8" name="Rectangle 7">
            <a:extLst>
              <a:ext uri="{FF2B5EF4-FFF2-40B4-BE49-F238E27FC236}">
                <a16:creationId xmlns:a16="http://schemas.microsoft.com/office/drawing/2014/main" id="{2FDEEFFF-E4EF-F973-FC62-E07245027867}"/>
              </a:ext>
            </a:extLst>
          </p:cNvPr>
          <p:cNvSpPr/>
          <p:nvPr/>
        </p:nvSpPr>
        <p:spPr>
          <a:xfrm>
            <a:off x="533401" y="1561672"/>
            <a:ext cx="5562599" cy="4615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5C3BC0C-A0C9-6A18-FACE-93BEF571FFA5}"/>
              </a:ext>
            </a:extLst>
          </p:cNvPr>
          <p:cNvSpPr/>
          <p:nvPr/>
        </p:nvSpPr>
        <p:spPr>
          <a:xfrm>
            <a:off x="6344734" y="1561672"/>
            <a:ext cx="5439724" cy="4615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9EC9E6D-BE7A-66BC-9FDE-2E47A6A39361}"/>
              </a:ext>
            </a:extLst>
          </p:cNvPr>
          <p:cNvSpPr txBox="1"/>
          <p:nvPr/>
        </p:nvSpPr>
        <p:spPr>
          <a:xfrm>
            <a:off x="6452171" y="1561672"/>
            <a:ext cx="5404457" cy="4154984"/>
          </a:xfrm>
          <a:prstGeom prst="rect">
            <a:avLst/>
          </a:prstGeom>
          <a:noFill/>
        </p:spPr>
        <p:txBody>
          <a:bodyPr wrap="square" rtlCol="0">
            <a:spAutoFit/>
          </a:bodyPr>
          <a:lstStyle/>
          <a:p>
            <a:pPr marL="0" indent="0">
              <a:buNone/>
            </a:pPr>
            <a:r>
              <a:rPr lang="en-US" sz="2400" b="1" dirty="0">
                <a:solidFill>
                  <a:schemeClr val="accent1">
                    <a:lumMod val="75000"/>
                  </a:schemeClr>
                </a:solidFill>
              </a:rPr>
              <a:t> PSYCHOGRAPHIC</a:t>
            </a:r>
            <a:endParaRPr lang="en-US" sz="2200" b="1" dirty="0">
              <a:solidFill>
                <a:schemeClr val="accent1">
                  <a:lumMod val="75000"/>
                </a:schemeClr>
              </a:solidFill>
            </a:endParaRPr>
          </a:p>
          <a:p>
            <a:pPr marL="0" indent="0">
              <a:buNone/>
            </a:pPr>
            <a:endParaRPr lang="en-IN" sz="2200" dirty="0"/>
          </a:p>
          <a:p>
            <a:pPr marL="0" indent="0">
              <a:buNone/>
            </a:pPr>
            <a:r>
              <a:rPr lang="en-IN" sz="2000" dirty="0"/>
              <a:t>Psychological make-up of a customer include following factors : </a:t>
            </a:r>
          </a:p>
          <a:p>
            <a:pPr marL="0" indent="0">
              <a:buNone/>
            </a:pPr>
            <a:endParaRPr lang="en-IN" sz="2000" dirty="0"/>
          </a:p>
          <a:p>
            <a:pPr marL="0" indent="0">
              <a:buNone/>
            </a:pPr>
            <a:endParaRPr lang="en-IN" sz="2000" dirty="0"/>
          </a:p>
          <a:p>
            <a:pPr>
              <a:buFont typeface="Arial" panose="020B0604020202020204" pitchFamily="34" charset="0"/>
              <a:buChar char="•"/>
            </a:pPr>
            <a:r>
              <a:rPr lang="en-IN" sz="2000" dirty="0"/>
              <a:t>  Lifestyle</a:t>
            </a:r>
          </a:p>
          <a:p>
            <a:pPr>
              <a:buFont typeface="Arial" panose="020B0604020202020204" pitchFamily="34" charset="0"/>
              <a:buChar char="•"/>
            </a:pPr>
            <a:r>
              <a:rPr lang="en-IN" sz="2000" dirty="0"/>
              <a:t>  Goals</a:t>
            </a:r>
          </a:p>
          <a:p>
            <a:pPr>
              <a:buFont typeface="Arial" panose="020B0604020202020204" pitchFamily="34" charset="0"/>
              <a:buChar char="•"/>
            </a:pPr>
            <a:r>
              <a:rPr lang="en-IN" sz="2000" dirty="0"/>
              <a:t>  Pains</a:t>
            </a:r>
          </a:p>
          <a:p>
            <a:pPr>
              <a:buFont typeface="Arial" panose="020B0604020202020204" pitchFamily="34" charset="0"/>
              <a:buChar char="•"/>
            </a:pPr>
            <a:r>
              <a:rPr lang="en-IN" sz="2000" dirty="0"/>
              <a:t>  Habits</a:t>
            </a:r>
          </a:p>
          <a:p>
            <a:pPr>
              <a:buFont typeface="Arial" panose="020B0604020202020204" pitchFamily="34" charset="0"/>
              <a:buChar char="•"/>
            </a:pPr>
            <a:r>
              <a:rPr lang="en-IN" sz="2000" dirty="0"/>
              <a:t>  Values</a:t>
            </a:r>
          </a:p>
          <a:p>
            <a:pPr>
              <a:buFont typeface="Arial" panose="020B0604020202020204" pitchFamily="34" charset="0"/>
              <a:buChar char="•"/>
            </a:pPr>
            <a:r>
              <a:rPr lang="en-IN" sz="2000" dirty="0"/>
              <a:t>  Interests</a:t>
            </a:r>
          </a:p>
          <a:p>
            <a:endParaRPr lang="en-IN" dirty="0"/>
          </a:p>
        </p:txBody>
      </p:sp>
    </p:spTree>
    <p:extLst>
      <p:ext uri="{BB962C8B-B14F-4D97-AF65-F5344CB8AC3E}">
        <p14:creationId xmlns:p14="http://schemas.microsoft.com/office/powerpoint/2010/main" val="2345635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7B956F-2EF6-D094-1061-FCA161038B51}"/>
              </a:ext>
            </a:extLst>
          </p:cNvPr>
          <p:cNvSpPr>
            <a:spLocks noGrp="1"/>
          </p:cNvSpPr>
          <p:nvPr>
            <p:ph idx="1"/>
          </p:nvPr>
        </p:nvSpPr>
        <p:spPr>
          <a:xfrm>
            <a:off x="640171" y="1633591"/>
            <a:ext cx="10911660" cy="4543372"/>
          </a:xfrm>
        </p:spPr>
        <p:txBody>
          <a:bodyPr>
            <a:normAutofit fontScale="25000" lnSpcReduction="20000"/>
          </a:bodyPr>
          <a:lstStyle/>
          <a:p>
            <a:pPr marL="0" indent="0">
              <a:buNone/>
            </a:pPr>
            <a:r>
              <a:rPr lang="en-US" sz="9600" b="1" dirty="0">
                <a:solidFill>
                  <a:schemeClr val="accent1">
                    <a:lumMod val="75000"/>
                  </a:schemeClr>
                </a:solidFill>
              </a:rPr>
              <a:t>BEHAVIORAL</a:t>
            </a:r>
          </a:p>
          <a:p>
            <a:pPr marL="0" indent="0">
              <a:buNone/>
            </a:pPr>
            <a:endParaRPr lang="en-US" sz="8000" b="1" dirty="0">
              <a:solidFill>
                <a:schemeClr val="accent1">
                  <a:lumMod val="75000"/>
                </a:schemeClr>
              </a:solidFill>
            </a:endParaRPr>
          </a:p>
          <a:p>
            <a:pPr marL="0" indent="0">
              <a:buNone/>
            </a:pPr>
            <a:r>
              <a:rPr lang="en-IN" sz="8000" dirty="0"/>
              <a:t>Used to understand customers behaviour. </a:t>
            </a:r>
          </a:p>
          <a:p>
            <a:pPr marL="0" indent="0">
              <a:buNone/>
            </a:pPr>
            <a:r>
              <a:rPr lang="en-IN" sz="8000" dirty="0"/>
              <a:t>This include following factors : </a:t>
            </a:r>
          </a:p>
          <a:p>
            <a:pPr marL="0" indent="0">
              <a:buNone/>
            </a:pPr>
            <a:endParaRPr lang="en-IN" sz="8000" dirty="0"/>
          </a:p>
          <a:p>
            <a:pPr>
              <a:buFont typeface="Arial" panose="020B0604020202020204" pitchFamily="34" charset="0"/>
              <a:buChar char="•"/>
            </a:pPr>
            <a:r>
              <a:rPr lang="en-IN" sz="8000" dirty="0"/>
              <a:t>Engagement</a:t>
            </a:r>
          </a:p>
          <a:p>
            <a:pPr>
              <a:buFont typeface="Arial" panose="020B0604020202020204" pitchFamily="34" charset="0"/>
              <a:buChar char="•"/>
            </a:pPr>
            <a:r>
              <a:rPr lang="en-IN" sz="8000" dirty="0"/>
              <a:t>Readiness to buy </a:t>
            </a:r>
          </a:p>
          <a:p>
            <a:pPr>
              <a:buFont typeface="Arial" panose="020B0604020202020204" pitchFamily="34" charset="0"/>
              <a:buChar char="•"/>
            </a:pPr>
            <a:r>
              <a:rPr lang="en-IN" sz="8000" dirty="0"/>
              <a:t>Purchasing History</a:t>
            </a:r>
          </a:p>
          <a:p>
            <a:pPr>
              <a:buFont typeface="Arial" panose="020B0604020202020204" pitchFamily="34" charset="0"/>
              <a:buChar char="•"/>
            </a:pPr>
            <a:r>
              <a:rPr lang="en-IN" sz="8000" dirty="0"/>
              <a:t>Product Usage</a:t>
            </a:r>
          </a:p>
          <a:p>
            <a:pPr>
              <a:buFont typeface="Arial" panose="020B0604020202020204" pitchFamily="34" charset="0"/>
              <a:buChar char="•"/>
            </a:pPr>
            <a:r>
              <a:rPr lang="en-IN" sz="8000" dirty="0"/>
              <a:t>Satisfaction</a:t>
            </a:r>
          </a:p>
          <a:p>
            <a:pPr>
              <a:buFont typeface="Arial" panose="020B0604020202020204" pitchFamily="34" charset="0"/>
              <a:buChar char="•"/>
            </a:pPr>
            <a:r>
              <a:rPr lang="en-IN" sz="8000" dirty="0"/>
              <a:t>Loyalty or Account Age</a:t>
            </a:r>
          </a:p>
          <a:p>
            <a:pPr>
              <a:buFont typeface="Arial" panose="020B0604020202020204" pitchFamily="34" charset="0"/>
              <a:buChar char="•"/>
            </a:pPr>
            <a:r>
              <a:rPr lang="en-IN" sz="8000" dirty="0"/>
              <a:t>Attention Required</a:t>
            </a:r>
          </a:p>
        </p:txBody>
      </p:sp>
      <p:sp>
        <p:nvSpPr>
          <p:cNvPr id="3" name="Title 2">
            <a:extLst>
              <a:ext uri="{FF2B5EF4-FFF2-40B4-BE49-F238E27FC236}">
                <a16:creationId xmlns:a16="http://schemas.microsoft.com/office/drawing/2014/main" id="{FF51BA86-663A-5298-7820-44EA04A3B2B5}"/>
              </a:ext>
            </a:extLst>
          </p:cNvPr>
          <p:cNvSpPr>
            <a:spLocks noGrp="1"/>
          </p:cNvSpPr>
          <p:nvPr>
            <p:ph type="title"/>
          </p:nvPr>
        </p:nvSpPr>
        <p:spPr/>
        <p:txBody>
          <a:bodyPr/>
          <a:lstStyle/>
          <a:p>
            <a:r>
              <a:rPr lang="en-US" dirty="0"/>
              <a:t>ACCOUNT PROFILING</a:t>
            </a:r>
            <a:endParaRPr lang="en-IN" dirty="0"/>
          </a:p>
        </p:txBody>
      </p:sp>
      <p:sp>
        <p:nvSpPr>
          <p:cNvPr id="4" name="Slide Number Placeholder 3">
            <a:extLst>
              <a:ext uri="{FF2B5EF4-FFF2-40B4-BE49-F238E27FC236}">
                <a16:creationId xmlns:a16="http://schemas.microsoft.com/office/drawing/2014/main" id="{31829FB1-9628-3C03-B3F5-BC431A1CDEA6}"/>
              </a:ext>
            </a:extLst>
          </p:cNvPr>
          <p:cNvSpPr>
            <a:spLocks noGrp="1"/>
          </p:cNvSpPr>
          <p:nvPr>
            <p:ph type="sldNum" sz="quarter" idx="12"/>
          </p:nvPr>
        </p:nvSpPr>
        <p:spPr/>
        <p:txBody>
          <a:bodyPr/>
          <a:lstStyle/>
          <a:p>
            <a:fld id="{C7F1B9D8-1D95-44B3-9E1C-E404196FC055}" type="slidenum">
              <a:rPr lang="hi-IN" smtClean="0"/>
              <a:pPr/>
              <a:t>39</a:t>
            </a:fld>
            <a:endParaRPr lang="hi-IN"/>
          </a:p>
        </p:txBody>
      </p:sp>
      <p:sp>
        <p:nvSpPr>
          <p:cNvPr id="8" name="Rectangle 7">
            <a:extLst>
              <a:ext uri="{FF2B5EF4-FFF2-40B4-BE49-F238E27FC236}">
                <a16:creationId xmlns:a16="http://schemas.microsoft.com/office/drawing/2014/main" id="{2FDEEFFF-E4EF-F973-FC62-E07245027867}"/>
              </a:ext>
            </a:extLst>
          </p:cNvPr>
          <p:cNvSpPr/>
          <p:nvPr/>
        </p:nvSpPr>
        <p:spPr>
          <a:xfrm>
            <a:off x="533401" y="1561672"/>
            <a:ext cx="5562599" cy="4615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5C3BC0C-A0C9-6A18-FACE-93BEF571FFA5}"/>
              </a:ext>
            </a:extLst>
          </p:cNvPr>
          <p:cNvSpPr/>
          <p:nvPr/>
        </p:nvSpPr>
        <p:spPr>
          <a:xfrm>
            <a:off x="6344734" y="1561672"/>
            <a:ext cx="5439724" cy="46152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9EC9E6D-BE7A-66BC-9FDE-2E47A6A39361}"/>
              </a:ext>
            </a:extLst>
          </p:cNvPr>
          <p:cNvSpPr txBox="1"/>
          <p:nvPr/>
        </p:nvSpPr>
        <p:spPr>
          <a:xfrm>
            <a:off x="6452171" y="1561672"/>
            <a:ext cx="5404457" cy="4124206"/>
          </a:xfrm>
          <a:prstGeom prst="rect">
            <a:avLst/>
          </a:prstGeom>
          <a:noFill/>
        </p:spPr>
        <p:txBody>
          <a:bodyPr wrap="square" rtlCol="0">
            <a:spAutoFit/>
          </a:bodyPr>
          <a:lstStyle/>
          <a:p>
            <a:pPr marL="0" indent="0">
              <a:buNone/>
            </a:pPr>
            <a:r>
              <a:rPr lang="en-US" sz="2400" b="1" dirty="0">
                <a:solidFill>
                  <a:schemeClr val="accent1">
                    <a:lumMod val="75000"/>
                  </a:schemeClr>
                </a:solidFill>
              </a:rPr>
              <a:t> </a:t>
            </a:r>
            <a:r>
              <a:rPr lang="en-US" sz="2800" b="1" dirty="0">
                <a:solidFill>
                  <a:schemeClr val="accent1">
                    <a:lumMod val="75000"/>
                  </a:schemeClr>
                </a:solidFill>
              </a:rPr>
              <a:t>GEOGRAPHIC</a:t>
            </a:r>
          </a:p>
          <a:p>
            <a:pPr marL="0" indent="0">
              <a:buNone/>
            </a:pPr>
            <a:endParaRPr lang="en-US" sz="3600" b="1" dirty="0">
              <a:solidFill>
                <a:schemeClr val="accent1">
                  <a:lumMod val="75000"/>
                </a:schemeClr>
              </a:solidFill>
            </a:endParaRPr>
          </a:p>
          <a:p>
            <a:pPr marL="0" indent="0">
              <a:buNone/>
            </a:pPr>
            <a:r>
              <a:rPr lang="en-IN" sz="2000" dirty="0"/>
              <a:t>Geographical factors are relevant when location can affect how customers interact with a brand or receive their products. Below are the geographical</a:t>
            </a:r>
          </a:p>
          <a:p>
            <a:pPr marL="0" indent="0">
              <a:buNone/>
            </a:pPr>
            <a:r>
              <a:rPr lang="en-IN" sz="2000" dirty="0"/>
              <a:t>ways  : </a:t>
            </a:r>
          </a:p>
          <a:p>
            <a:pPr marL="0" indent="0">
              <a:buNone/>
            </a:pPr>
            <a:endParaRPr lang="en-IN" sz="2000" dirty="0"/>
          </a:p>
          <a:p>
            <a:pPr>
              <a:buFont typeface="Arial" panose="020B0604020202020204" pitchFamily="34" charset="0"/>
              <a:buChar char="•"/>
            </a:pPr>
            <a:r>
              <a:rPr lang="en-IN" sz="2000" dirty="0"/>
              <a:t>  City</a:t>
            </a:r>
          </a:p>
          <a:p>
            <a:pPr>
              <a:buFont typeface="Arial" panose="020B0604020202020204" pitchFamily="34" charset="0"/>
              <a:buChar char="•"/>
            </a:pPr>
            <a:r>
              <a:rPr lang="en-IN" sz="2000" dirty="0"/>
              <a:t>  Area</a:t>
            </a:r>
          </a:p>
          <a:p>
            <a:pPr>
              <a:buFont typeface="Arial" panose="020B0604020202020204" pitchFamily="34" charset="0"/>
              <a:buChar char="•"/>
            </a:pPr>
            <a:r>
              <a:rPr lang="en-IN" sz="2000" dirty="0"/>
              <a:t>  Region </a:t>
            </a:r>
          </a:p>
          <a:p>
            <a:pPr>
              <a:buFont typeface="Arial" panose="020B0604020202020204" pitchFamily="34" charset="0"/>
              <a:buChar char="•"/>
            </a:pPr>
            <a:r>
              <a:rPr lang="en-IN" sz="2000" dirty="0"/>
              <a:t>  Country</a:t>
            </a:r>
          </a:p>
          <a:p>
            <a:endParaRPr lang="en-IN" dirty="0"/>
          </a:p>
        </p:txBody>
      </p:sp>
    </p:spTree>
    <p:extLst>
      <p:ext uri="{BB962C8B-B14F-4D97-AF65-F5344CB8AC3E}">
        <p14:creationId xmlns:p14="http://schemas.microsoft.com/office/powerpoint/2010/main" val="403257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E2448B33-48EF-8325-7F92-166F001610CD}"/>
              </a:ext>
            </a:extLst>
          </p:cNvPr>
          <p:cNvGraphicFramePr>
            <a:graphicFrameLocks noGrp="1"/>
          </p:cNvGraphicFramePr>
          <p:nvPr>
            <p:ph idx="1"/>
            <p:extLst>
              <p:ext uri="{D42A27DB-BD31-4B8C-83A1-F6EECF244321}">
                <p14:modId xmlns:p14="http://schemas.microsoft.com/office/powerpoint/2010/main" val="2551959169"/>
              </p:ext>
            </p:extLst>
          </p:nvPr>
        </p:nvGraphicFramePr>
        <p:xfrm>
          <a:off x="838200" y="1147665"/>
          <a:ext cx="10714038" cy="5029200"/>
        </p:xfrm>
        <a:graphic>
          <a:graphicData uri="http://schemas.openxmlformats.org/drawingml/2006/table">
            <a:tbl>
              <a:tblPr firstRow="1" bandRow="1">
                <a:tableStyleId>{5C22544A-7EE6-4342-B048-85BDC9FD1C3A}</a:tableStyleId>
              </a:tblPr>
              <a:tblGrid>
                <a:gridCol w="5357019">
                  <a:extLst>
                    <a:ext uri="{9D8B030D-6E8A-4147-A177-3AD203B41FA5}">
                      <a16:colId xmlns:a16="http://schemas.microsoft.com/office/drawing/2014/main" val="808482858"/>
                    </a:ext>
                  </a:extLst>
                </a:gridCol>
                <a:gridCol w="5357019">
                  <a:extLst>
                    <a:ext uri="{9D8B030D-6E8A-4147-A177-3AD203B41FA5}">
                      <a16:colId xmlns:a16="http://schemas.microsoft.com/office/drawing/2014/main" val="2199955312"/>
                    </a:ext>
                  </a:extLst>
                </a:gridCol>
              </a:tblGrid>
              <a:tr h="456352">
                <a:tc>
                  <a:txBody>
                    <a:bodyPr/>
                    <a:lstStyle/>
                    <a:p>
                      <a:pPr marL="342900" indent="-342900" algn="ctr">
                        <a:buFont typeface="Wingdings" panose="05000000000000000000" pitchFamily="2" charset="2"/>
                        <a:buChar char="q"/>
                      </a:pPr>
                      <a:r>
                        <a:rPr lang="en-US" sz="2400" dirty="0">
                          <a:latin typeface="Calibri" panose="020F0502020204030204" pitchFamily="34" charset="0"/>
                          <a:cs typeface="Calibri" panose="020F0502020204030204" pitchFamily="34" charset="0"/>
                        </a:rPr>
                        <a:t> Islamic  Banking </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lgn="ctr">
                        <a:buFont typeface="Wingdings" panose="05000000000000000000" pitchFamily="2" charset="2"/>
                        <a:buChar char="q"/>
                      </a:pPr>
                      <a:r>
                        <a:rPr lang="en-US" sz="2400" dirty="0">
                          <a:latin typeface="Calibri" panose="020F0502020204030204" pitchFamily="34" charset="0"/>
                          <a:cs typeface="Calibri" panose="020F0502020204030204" pitchFamily="34" charset="0"/>
                        </a:rPr>
                        <a:t>Conventional Banking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1000749"/>
                  </a:ext>
                </a:extLst>
              </a:tr>
              <a:tr h="821433">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 Based on the Principles of Islamic Sharia</a:t>
                      </a: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Based on Man Made Principles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12372240"/>
                  </a:ext>
                </a:extLst>
              </a:tr>
              <a:tr h="456352">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Absence of Interest Based Transactions</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Only aims at  Maximizes Profits </a:t>
                      </a:r>
                    </a:p>
                  </a:txBody>
                  <a:tcPr/>
                </a:tc>
                <a:extLst>
                  <a:ext uri="{0D108BD9-81ED-4DB2-BD59-A6C34878D82A}">
                    <a16:rowId xmlns:a16="http://schemas.microsoft.com/office/drawing/2014/main" val="4048100966"/>
                  </a:ext>
                </a:extLst>
              </a:tr>
              <a:tr h="1186515">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These bank pays much attention to developing projects and innovations as they are sharing profit/loss </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Since here income are fixed little importance to projects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10180123"/>
                  </a:ext>
                </a:extLst>
              </a:tr>
              <a:tr h="821433">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Relation to the clients is like partners and investors or Trader .</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Relation to  the clients is like Creditors and Debtors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68818047"/>
                  </a:ext>
                </a:extLst>
              </a:tr>
              <a:tr h="821433">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In case of default ,they doesn’t charge extra money </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 Additional is charge if defaults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55506283"/>
                  </a:ext>
                </a:extLst>
              </a:tr>
              <a:tr h="456352">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Ex.  Al Rajhi Bank </a:t>
                      </a:r>
                      <a:endParaRPr lang="en-IN" sz="2400" dirty="0">
                        <a:latin typeface="Calibri" panose="020F0502020204030204" pitchFamily="34" charset="0"/>
                        <a:cs typeface="Calibri" panose="020F0502020204030204" pitchFamily="34" charset="0"/>
                      </a:endParaRPr>
                    </a:p>
                  </a:txBody>
                  <a:tcPr/>
                </a:tc>
                <a:tc>
                  <a:txBody>
                    <a:bodyPr/>
                    <a:lstStyle/>
                    <a:p>
                      <a:pPr marL="342900" indent="-342900">
                        <a:buFont typeface="Wingdings" panose="05000000000000000000" pitchFamily="2" charset="2"/>
                        <a:buChar char="q"/>
                      </a:pPr>
                      <a:r>
                        <a:rPr lang="en-US" sz="2400" dirty="0">
                          <a:latin typeface="Calibri" panose="020F0502020204030204" pitchFamily="34" charset="0"/>
                          <a:cs typeface="Calibri" panose="020F0502020204030204" pitchFamily="34" charset="0"/>
                        </a:rPr>
                        <a:t>Ex.  SBI </a:t>
                      </a:r>
                      <a:endParaRPr lang="en-IN"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9473250"/>
                  </a:ext>
                </a:extLst>
              </a:tr>
            </a:tbl>
          </a:graphicData>
        </a:graphic>
      </p:graphicFrame>
      <p:sp>
        <p:nvSpPr>
          <p:cNvPr id="3" name="Title 2">
            <a:extLst>
              <a:ext uri="{FF2B5EF4-FFF2-40B4-BE49-F238E27FC236}">
                <a16:creationId xmlns:a16="http://schemas.microsoft.com/office/drawing/2014/main" id="{B7CBEB45-AFB3-A184-2766-95C32B145176}"/>
              </a:ext>
            </a:extLst>
          </p:cNvPr>
          <p:cNvSpPr>
            <a:spLocks noGrp="1"/>
          </p:cNvSpPr>
          <p:nvPr>
            <p:ph type="title"/>
          </p:nvPr>
        </p:nvSpPr>
        <p:spPr>
          <a:xfrm>
            <a:off x="533401" y="176047"/>
            <a:ext cx="9690100" cy="431657"/>
          </a:xfrm>
        </p:spPr>
        <p:txBody>
          <a:bodyPr/>
          <a:lstStyle/>
          <a:p>
            <a:r>
              <a:rPr lang="en-US" dirty="0"/>
              <a:t>Understanding Islamic Vs Conventional Banking</a:t>
            </a:r>
            <a:endParaRPr lang="en-IN" dirty="0"/>
          </a:p>
        </p:txBody>
      </p:sp>
      <p:sp>
        <p:nvSpPr>
          <p:cNvPr id="4" name="Slide Number Placeholder 3">
            <a:extLst>
              <a:ext uri="{FF2B5EF4-FFF2-40B4-BE49-F238E27FC236}">
                <a16:creationId xmlns:a16="http://schemas.microsoft.com/office/drawing/2014/main" id="{92A25F88-4FF3-16A4-A15D-273BD3C4EAF3}"/>
              </a:ext>
            </a:extLst>
          </p:cNvPr>
          <p:cNvSpPr>
            <a:spLocks noGrp="1"/>
          </p:cNvSpPr>
          <p:nvPr>
            <p:ph type="sldNum" sz="quarter" idx="12"/>
          </p:nvPr>
        </p:nvSpPr>
        <p:spPr/>
        <p:txBody>
          <a:bodyPr/>
          <a:lstStyle/>
          <a:p>
            <a:fld id="{C7F1B9D8-1D95-44B3-9E1C-E404196FC055}" type="slidenum">
              <a:rPr lang="hi-IN" smtClean="0"/>
              <a:pPr/>
              <a:t>4</a:t>
            </a:fld>
            <a:endParaRPr lang="hi-IN"/>
          </a:p>
        </p:txBody>
      </p:sp>
    </p:spTree>
    <p:extLst>
      <p:ext uri="{BB962C8B-B14F-4D97-AF65-F5344CB8AC3E}">
        <p14:creationId xmlns:p14="http://schemas.microsoft.com/office/powerpoint/2010/main" val="2961347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AEECF-F9D4-78A3-CEF2-35C93E723529}"/>
              </a:ext>
            </a:extLst>
          </p:cNvPr>
          <p:cNvSpPr>
            <a:spLocks noGrp="1"/>
          </p:cNvSpPr>
          <p:nvPr>
            <p:ph idx="1"/>
          </p:nvPr>
        </p:nvSpPr>
        <p:spPr>
          <a:xfrm>
            <a:off x="318499" y="924674"/>
            <a:ext cx="11233331" cy="5252289"/>
          </a:xfrm>
        </p:spPr>
        <p:txBody>
          <a:bodyPr>
            <a:normAutofit fontScale="77500" lnSpcReduction="20000"/>
          </a:bodyPr>
          <a:lstStyle/>
          <a:p>
            <a:pPr>
              <a:buFont typeface="Wingdings" panose="05000000000000000000" pitchFamily="2" charset="2"/>
              <a:buChar char="Ø"/>
            </a:pPr>
            <a:r>
              <a:rPr lang="en-US" dirty="0"/>
              <a:t>Pay order </a:t>
            </a:r>
          </a:p>
          <a:p>
            <a:pPr marL="0" indent="0">
              <a:buNone/>
            </a:pPr>
            <a:r>
              <a:rPr lang="en-US" dirty="0"/>
              <a:t>       - Once ordered cannot be cancelled</a:t>
            </a:r>
          </a:p>
          <a:p>
            <a:pPr>
              <a:buFont typeface="Wingdings" panose="05000000000000000000" pitchFamily="2" charset="2"/>
              <a:buChar char="Ø"/>
            </a:pPr>
            <a:r>
              <a:rPr lang="en-US" dirty="0"/>
              <a:t>Cheque </a:t>
            </a:r>
          </a:p>
          <a:p>
            <a:pPr marL="0" indent="0">
              <a:buNone/>
            </a:pPr>
            <a:r>
              <a:rPr lang="en-US" dirty="0"/>
              <a:t>       - Acc pay &amp; Non Acc pay</a:t>
            </a:r>
          </a:p>
          <a:p>
            <a:pPr>
              <a:buFont typeface="Wingdings" panose="05000000000000000000" pitchFamily="2" charset="2"/>
              <a:buChar char="Ø"/>
            </a:pPr>
            <a:r>
              <a:rPr lang="en-US" dirty="0"/>
              <a:t>Demand Draft </a:t>
            </a:r>
          </a:p>
          <a:p>
            <a:pPr marL="0" indent="0">
              <a:buNone/>
            </a:pPr>
            <a:r>
              <a:rPr lang="en-US" dirty="0"/>
              <a:t>       - Issued by bank</a:t>
            </a:r>
          </a:p>
          <a:p>
            <a:pPr>
              <a:buFont typeface="Wingdings" panose="05000000000000000000" pitchFamily="2" charset="2"/>
              <a:buChar char="Ø"/>
            </a:pPr>
            <a:r>
              <a:rPr lang="en-US" dirty="0"/>
              <a:t>Money transfer </a:t>
            </a:r>
          </a:p>
          <a:p>
            <a:pPr marL="0" indent="0">
              <a:buNone/>
            </a:pPr>
            <a:r>
              <a:rPr lang="en-US" dirty="0"/>
              <a:t>       - NEFT, IMPS, RTGS</a:t>
            </a:r>
          </a:p>
          <a:p>
            <a:pPr>
              <a:buFont typeface="Wingdings" panose="05000000000000000000" pitchFamily="2" charset="2"/>
              <a:buChar char="Ø"/>
            </a:pPr>
            <a:r>
              <a:rPr lang="en-IN" dirty="0"/>
              <a:t>Mobile banking </a:t>
            </a:r>
          </a:p>
          <a:p>
            <a:pPr marL="0" indent="0">
              <a:buNone/>
            </a:pPr>
            <a:r>
              <a:rPr lang="en-IN" dirty="0"/>
              <a:t>       - App services for remote transactions</a:t>
            </a:r>
            <a:endParaRPr lang="en-US" dirty="0"/>
          </a:p>
          <a:p>
            <a:pPr>
              <a:buFont typeface="Wingdings" panose="05000000000000000000" pitchFamily="2" charset="2"/>
              <a:buChar char="Ø"/>
            </a:pPr>
            <a:r>
              <a:rPr lang="en-IN" dirty="0"/>
              <a:t>Standing Instructions </a:t>
            </a:r>
          </a:p>
          <a:p>
            <a:pPr marL="0" indent="0">
              <a:buNone/>
            </a:pPr>
            <a:r>
              <a:rPr lang="en-IN" dirty="0"/>
              <a:t>       - Auto debit- diff online subscription platforms/account</a:t>
            </a:r>
          </a:p>
          <a:p>
            <a:pPr>
              <a:buFont typeface="Wingdings" panose="05000000000000000000" pitchFamily="2" charset="2"/>
              <a:buChar char="Ø"/>
            </a:pPr>
            <a:r>
              <a:rPr lang="en-IN" dirty="0"/>
              <a:t>Foreign Exchange </a:t>
            </a:r>
          </a:p>
          <a:p>
            <a:pPr marL="0" indent="0">
              <a:buNone/>
            </a:pPr>
            <a:r>
              <a:rPr lang="en-IN" dirty="0"/>
              <a:t>       - Travel cheque, Forex cards, Travel credit cards</a:t>
            </a:r>
          </a:p>
          <a:p>
            <a:pPr>
              <a:buFont typeface="Wingdings" panose="05000000000000000000" pitchFamily="2" charset="2"/>
              <a:buChar char="Ø"/>
            </a:pPr>
            <a:endParaRPr lang="en-IN" dirty="0"/>
          </a:p>
        </p:txBody>
      </p:sp>
      <p:sp>
        <p:nvSpPr>
          <p:cNvPr id="3" name="Title 2">
            <a:extLst>
              <a:ext uri="{FF2B5EF4-FFF2-40B4-BE49-F238E27FC236}">
                <a16:creationId xmlns:a16="http://schemas.microsoft.com/office/drawing/2014/main" id="{53BD8941-0E60-2F33-6C13-0F9C3E760597}"/>
              </a:ext>
            </a:extLst>
          </p:cNvPr>
          <p:cNvSpPr>
            <a:spLocks noGrp="1"/>
          </p:cNvSpPr>
          <p:nvPr>
            <p:ph type="title"/>
          </p:nvPr>
        </p:nvSpPr>
        <p:spPr/>
        <p:txBody>
          <a:bodyPr/>
          <a:lstStyle/>
          <a:p>
            <a:r>
              <a:rPr lang="en-US" dirty="0"/>
              <a:t>TRANSACTION SERVICES</a:t>
            </a:r>
            <a:endParaRPr lang="en-IN" dirty="0"/>
          </a:p>
        </p:txBody>
      </p:sp>
      <p:sp>
        <p:nvSpPr>
          <p:cNvPr id="4" name="Slide Number Placeholder 3">
            <a:extLst>
              <a:ext uri="{FF2B5EF4-FFF2-40B4-BE49-F238E27FC236}">
                <a16:creationId xmlns:a16="http://schemas.microsoft.com/office/drawing/2014/main" id="{456C540A-C48B-B45A-5123-939B63BBC61B}"/>
              </a:ext>
            </a:extLst>
          </p:cNvPr>
          <p:cNvSpPr>
            <a:spLocks noGrp="1"/>
          </p:cNvSpPr>
          <p:nvPr>
            <p:ph type="sldNum" sz="quarter" idx="12"/>
          </p:nvPr>
        </p:nvSpPr>
        <p:spPr/>
        <p:txBody>
          <a:bodyPr/>
          <a:lstStyle/>
          <a:p>
            <a:fld id="{C7F1B9D8-1D95-44B3-9E1C-E404196FC055}" type="slidenum">
              <a:rPr lang="hi-IN" smtClean="0"/>
              <a:pPr/>
              <a:t>40</a:t>
            </a:fld>
            <a:endParaRPr lang="hi-IN"/>
          </a:p>
        </p:txBody>
      </p:sp>
    </p:spTree>
    <p:extLst>
      <p:ext uri="{BB962C8B-B14F-4D97-AF65-F5344CB8AC3E}">
        <p14:creationId xmlns:p14="http://schemas.microsoft.com/office/powerpoint/2010/main" val="2393811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41</a:t>
            </a:fld>
            <a:endParaRPr lang="hi-IN"/>
          </a:p>
        </p:txBody>
      </p:sp>
      <p:sp>
        <p:nvSpPr>
          <p:cNvPr id="3" name="Content Placeholder 2">
            <a:extLst>
              <a:ext uri="{FF2B5EF4-FFF2-40B4-BE49-F238E27FC236}">
                <a16:creationId xmlns:a16="http://schemas.microsoft.com/office/drawing/2014/main" id="{D1E52E22-E6EB-DD07-9E2C-1E5B33CE0555}"/>
              </a:ext>
            </a:extLst>
          </p:cNvPr>
          <p:cNvSpPr>
            <a:spLocks noGrp="1"/>
          </p:cNvSpPr>
          <p:nvPr>
            <p:ph idx="1"/>
          </p:nvPr>
        </p:nvSpPr>
        <p:spPr>
          <a:xfrm>
            <a:off x="838200" y="1428108"/>
            <a:ext cx="7586610" cy="4748855"/>
          </a:xfrm>
        </p:spPr>
        <p:txBody>
          <a:bodyPr/>
          <a:lstStyle/>
          <a:p>
            <a:pPr lvl="0"/>
            <a:r>
              <a:rPr lang="en-US" b="1" i="0" dirty="0"/>
              <a:t>What is a Payment Gateway?</a:t>
            </a:r>
            <a:endParaRPr lang="en-US" dirty="0"/>
          </a:p>
          <a:p>
            <a:pPr lvl="0"/>
            <a:r>
              <a:rPr lang="en-US" sz="2000" b="0" i="0" dirty="0">
                <a:latin typeface="Times New Roman" panose="02020603050405020304" pitchFamily="18" charset="0"/>
                <a:cs typeface="Times New Roman" panose="02020603050405020304" pitchFamily="18" charset="0"/>
              </a:rPr>
              <a:t>A </a:t>
            </a:r>
            <a:r>
              <a:rPr lang="en-US" sz="2000" b="1" i="0" dirty="0">
                <a:latin typeface="Times New Roman" panose="02020603050405020304" pitchFamily="18" charset="0"/>
                <a:cs typeface="Times New Roman" panose="02020603050405020304" pitchFamily="18" charset="0"/>
                <a:hlinkClick r:id="rId3"/>
              </a:rPr>
              <a:t>payment gateway</a:t>
            </a:r>
            <a:r>
              <a:rPr lang="en-US" sz="2000" b="0" i="0" dirty="0">
                <a:latin typeface="Times New Roman" panose="02020603050405020304" pitchFamily="18" charset="0"/>
                <a:cs typeface="Times New Roman" panose="02020603050405020304" pitchFamily="18" charset="0"/>
              </a:rPr>
              <a:t> is a platform that allows any online business to accept payment. It can offer payment options like cards (debit and credit), digital wallets, UPI and more. </a:t>
            </a:r>
            <a:endParaRPr lang="en-US" sz="2000" dirty="0">
              <a:latin typeface="Times New Roman" panose="02020603050405020304" pitchFamily="18" charset="0"/>
              <a:cs typeface="Times New Roman" panose="02020603050405020304" pitchFamily="18" charset="0"/>
            </a:endParaRPr>
          </a:p>
          <a:p>
            <a:pPr lvl="0"/>
            <a:r>
              <a:rPr lang="en-US" sz="2000" b="0" i="0" dirty="0">
                <a:latin typeface="Times New Roman" panose="02020603050405020304" pitchFamily="18" charset="0"/>
                <a:cs typeface="Times New Roman" panose="02020603050405020304" pitchFamily="18" charset="0"/>
              </a:rPr>
              <a:t>Traditionally payment gateways in India were provided by banks in the early 90s. But, since the late 90s, private 3rd party corporations have entered the foray. </a:t>
            </a:r>
            <a:endParaRPr lang="en-US" sz="2000" dirty="0">
              <a:latin typeface="Times New Roman" panose="02020603050405020304" pitchFamily="18" charset="0"/>
              <a:cs typeface="Times New Roman" panose="02020603050405020304" pitchFamily="18" charset="0"/>
            </a:endParaRPr>
          </a:p>
          <a:p>
            <a:pPr lvl="0"/>
            <a:r>
              <a:rPr lang="en-US" sz="2000" b="0" i="0" dirty="0">
                <a:latin typeface="Times New Roman" panose="02020603050405020304" pitchFamily="18" charset="0"/>
                <a:cs typeface="Times New Roman" panose="02020603050405020304" pitchFamily="18" charset="0"/>
              </a:rPr>
              <a:t>Today, most organizations integrate with these </a:t>
            </a:r>
            <a:r>
              <a:rPr lang="en-US" sz="2000" b="1" i="0" dirty="0">
                <a:latin typeface="Times New Roman" panose="02020603050405020304" pitchFamily="18" charset="0"/>
                <a:cs typeface="Times New Roman" panose="02020603050405020304" pitchFamily="18" charset="0"/>
                <a:hlinkClick r:id="rId4"/>
              </a:rPr>
              <a:t>third-party payment processors</a:t>
            </a:r>
            <a:r>
              <a:rPr lang="en-US" sz="2000" b="0" i="0" dirty="0">
                <a:latin typeface="Times New Roman" panose="02020603050405020304" pitchFamily="18" charset="0"/>
                <a:cs typeface="Times New Roman" panose="02020603050405020304" pitchFamily="18" charset="0"/>
              </a:rPr>
              <a:t> to collect payments from their customers. Similarly, they can also help to disburse payments to vendors and employees. </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7" name="Title 6">
            <a:extLst>
              <a:ext uri="{FF2B5EF4-FFF2-40B4-BE49-F238E27FC236}">
                <a16:creationId xmlns:a16="http://schemas.microsoft.com/office/drawing/2014/main" id="{D9131840-7151-FFDF-21DE-5419566F7BC9}"/>
              </a:ext>
            </a:extLst>
          </p:cNvPr>
          <p:cNvSpPr>
            <a:spLocks noGrp="1"/>
          </p:cNvSpPr>
          <p:nvPr>
            <p:ph type="title"/>
          </p:nvPr>
        </p:nvSpPr>
        <p:spPr/>
        <p:txBody>
          <a:bodyPr/>
          <a:lstStyle/>
          <a:p>
            <a:r>
              <a:rPr lang="en-US"/>
              <a:t>PAYMENT GATEWAY</a:t>
            </a:r>
            <a:endParaRPr lang="en-IN"/>
          </a:p>
        </p:txBody>
      </p:sp>
      <p:pic>
        <p:nvPicPr>
          <p:cNvPr id="5" name="Picture 4">
            <a:extLst>
              <a:ext uri="{FF2B5EF4-FFF2-40B4-BE49-F238E27FC236}">
                <a16:creationId xmlns:a16="http://schemas.microsoft.com/office/drawing/2014/main" id="{42C907C6-DB88-A1AE-BF7A-62B7CB862824}"/>
              </a:ext>
            </a:extLst>
          </p:cNvPr>
          <p:cNvPicPr>
            <a:picLocks noChangeAspect="1"/>
          </p:cNvPicPr>
          <p:nvPr/>
        </p:nvPicPr>
        <p:blipFill>
          <a:blip r:embed="rId5"/>
          <a:stretch>
            <a:fillRect/>
          </a:stretch>
        </p:blipFill>
        <p:spPr>
          <a:xfrm>
            <a:off x="8446018" y="1666982"/>
            <a:ext cx="3554965" cy="3524036"/>
          </a:xfrm>
          <a:prstGeom prst="rect">
            <a:avLst/>
          </a:prstGeom>
        </p:spPr>
      </p:pic>
    </p:spTree>
    <p:extLst>
      <p:ext uri="{BB962C8B-B14F-4D97-AF65-F5344CB8AC3E}">
        <p14:creationId xmlns:p14="http://schemas.microsoft.com/office/powerpoint/2010/main" val="4103291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FB40EB-D1F7-F960-70DB-A2B55C4AB94D}"/>
              </a:ext>
            </a:extLst>
          </p:cNvPr>
          <p:cNvSpPr>
            <a:spLocks noGrp="1"/>
          </p:cNvSpPr>
          <p:nvPr>
            <p:ph type="sldNum" sz="quarter" idx="12"/>
          </p:nvPr>
        </p:nvSpPr>
        <p:spPr/>
        <p:txBody>
          <a:bodyPr/>
          <a:lstStyle/>
          <a:p>
            <a:fld id="{C7F1B9D8-1D95-44B3-9E1C-E404196FC055}" type="slidenum">
              <a:rPr lang="hi-IN" smtClean="0"/>
              <a:pPr/>
              <a:t>42</a:t>
            </a:fld>
            <a:endParaRPr lang="hi-IN"/>
          </a:p>
        </p:txBody>
      </p:sp>
      <p:sp>
        <p:nvSpPr>
          <p:cNvPr id="6" name="Title 5">
            <a:extLst>
              <a:ext uri="{FF2B5EF4-FFF2-40B4-BE49-F238E27FC236}">
                <a16:creationId xmlns:a16="http://schemas.microsoft.com/office/drawing/2014/main" id="{94CB8F14-90B1-0C11-75D8-2B7C48E26F0B}"/>
              </a:ext>
            </a:extLst>
          </p:cNvPr>
          <p:cNvSpPr>
            <a:spLocks noGrp="1"/>
          </p:cNvSpPr>
          <p:nvPr>
            <p:ph type="title"/>
          </p:nvPr>
        </p:nvSpPr>
        <p:spPr/>
        <p:txBody>
          <a:bodyPr/>
          <a:lstStyle/>
          <a:p>
            <a:r>
              <a:rPr lang="en-US"/>
              <a:t>1. COMPONENTS OF PAYMENT GATEWAY</a:t>
            </a:r>
            <a:endParaRPr lang="en-IN"/>
          </a:p>
        </p:txBody>
      </p:sp>
      <p:sp>
        <p:nvSpPr>
          <p:cNvPr id="8" name="Content Placeholder 7">
            <a:extLst>
              <a:ext uri="{FF2B5EF4-FFF2-40B4-BE49-F238E27FC236}">
                <a16:creationId xmlns:a16="http://schemas.microsoft.com/office/drawing/2014/main" id="{D504052A-B565-4E7B-20ED-919941D628BA}"/>
              </a:ext>
            </a:extLst>
          </p:cNvPr>
          <p:cNvSpPr>
            <a:spLocks noGrp="1"/>
          </p:cNvSpPr>
          <p:nvPr>
            <p:ph idx="1"/>
          </p:nvPr>
        </p:nvSpPr>
        <p:spPr/>
        <p:txBody>
          <a:bodyPr>
            <a:normAutofit fontScale="70000" lnSpcReduction="20000"/>
          </a:bodyPr>
          <a:lstStyle/>
          <a:p>
            <a:pPr algn="just"/>
            <a:r>
              <a:rPr lang="en-US" i="0" dirty="0">
                <a:solidFill>
                  <a:srgbClr val="666666"/>
                </a:solidFill>
                <a:effectLst/>
                <a:latin typeface="Times New Roman" panose="02020603050405020304" pitchFamily="18" charset="0"/>
                <a:cs typeface="Times New Roman" panose="02020603050405020304" pitchFamily="18" charset="0"/>
              </a:rPr>
              <a:t>In a card payment system, several components work together to facilitate transactions. These components include cardholders, merchants, acquiring banks, issuing banks, and payment networks.</a:t>
            </a:r>
          </a:p>
          <a:p>
            <a:pPr marL="0" indent="0" algn="just">
              <a:buNone/>
            </a:pPr>
            <a:endParaRPr lang="en-US" i="0" dirty="0">
              <a:solidFill>
                <a:srgbClr val="85868C"/>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70C0"/>
                </a:solidFill>
                <a:effectLst/>
                <a:latin typeface="Times New Roman" panose="02020603050405020304" pitchFamily="18" charset="0"/>
                <a:cs typeface="Times New Roman" panose="02020603050405020304" pitchFamily="18" charset="0"/>
              </a:rPr>
              <a:t>Cardholder: </a:t>
            </a:r>
            <a:r>
              <a:rPr lang="en-US" i="0" dirty="0">
                <a:solidFill>
                  <a:srgbClr val="666666"/>
                </a:solidFill>
                <a:effectLst/>
                <a:latin typeface="Times New Roman" panose="02020603050405020304" pitchFamily="18" charset="0"/>
                <a:cs typeface="Times New Roman" panose="02020603050405020304" pitchFamily="18" charset="0"/>
              </a:rPr>
              <a:t>The user who decides to pay for goods or services on your website. Individuals or businesses that hold payment cards like credit, debit, or prepaid cards. They use these cards to initiate transactions by making purchases.</a:t>
            </a:r>
            <a:endParaRPr lang="en-US" i="0" dirty="0">
              <a:solidFill>
                <a:srgbClr val="85868C"/>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70C0"/>
                </a:solidFill>
                <a:effectLst/>
                <a:latin typeface="Times New Roman" panose="02020603050405020304" pitchFamily="18" charset="0"/>
                <a:cs typeface="Times New Roman" panose="02020603050405020304" pitchFamily="18" charset="0"/>
              </a:rPr>
              <a:t>Merchant:  </a:t>
            </a:r>
            <a:r>
              <a:rPr lang="en-US" i="0" dirty="0">
                <a:solidFill>
                  <a:srgbClr val="666666"/>
                </a:solidFill>
                <a:effectLst/>
                <a:latin typeface="Times New Roman" panose="02020603050405020304" pitchFamily="18" charset="0"/>
                <a:cs typeface="Times New Roman" panose="02020603050405020304" pitchFamily="18" charset="0"/>
              </a:rPr>
              <a:t>Businesses that accept card payments from customers. They have point-of-sale terminals or online payment gateways connected to acquirers.</a:t>
            </a:r>
            <a:endParaRPr lang="en-US" i="0" dirty="0">
              <a:solidFill>
                <a:srgbClr val="85868C"/>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70C0"/>
                </a:solidFill>
                <a:effectLst/>
                <a:latin typeface="Times New Roman" panose="02020603050405020304" pitchFamily="18" charset="0"/>
                <a:cs typeface="Times New Roman" panose="02020603050405020304" pitchFamily="18" charset="0"/>
              </a:rPr>
              <a:t>Acquiring bank: </a:t>
            </a:r>
            <a:r>
              <a:rPr lang="en-US" i="0" dirty="0">
                <a:solidFill>
                  <a:srgbClr val="666666"/>
                </a:solidFill>
                <a:effectLst/>
                <a:latin typeface="Times New Roman" panose="02020603050405020304" pitchFamily="18" charset="0"/>
                <a:cs typeface="Times New Roman" panose="02020603050405020304" pitchFamily="18" charset="0"/>
              </a:rPr>
              <a:t>The bank that handles the backend processing of transactions processes card payments for merchants.</a:t>
            </a:r>
            <a:endParaRPr lang="en-US" i="0" dirty="0">
              <a:solidFill>
                <a:srgbClr val="85868C"/>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70C0"/>
                </a:solidFill>
                <a:effectLst/>
                <a:latin typeface="Times New Roman" panose="02020603050405020304" pitchFamily="18" charset="0"/>
                <a:cs typeface="Times New Roman" panose="02020603050405020304" pitchFamily="18" charset="0"/>
              </a:rPr>
              <a:t>Payment networks: </a:t>
            </a:r>
            <a:r>
              <a:rPr lang="en-US" i="0" dirty="0">
                <a:solidFill>
                  <a:srgbClr val="666666"/>
                </a:solidFill>
                <a:effectLst/>
                <a:latin typeface="Times New Roman" panose="02020603050405020304" pitchFamily="18" charset="0"/>
                <a:cs typeface="Times New Roman" panose="02020603050405020304" pitchFamily="18" charset="0"/>
              </a:rPr>
              <a:t>such as Visa, Mastercard, American Express, or Discover, connect issuers and acquirers. They develop network rules, facilitate funding exchanges between parties, and handle aspects like fraud prevention.</a:t>
            </a:r>
            <a:endParaRPr lang="en-US" i="0" dirty="0">
              <a:solidFill>
                <a:srgbClr val="85868C"/>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70C0"/>
                </a:solidFill>
                <a:effectLst/>
                <a:latin typeface="Times New Roman" panose="02020603050405020304" pitchFamily="18" charset="0"/>
                <a:cs typeface="Times New Roman" panose="02020603050405020304" pitchFamily="18" charset="0"/>
              </a:rPr>
              <a:t>Issuing bank: </a:t>
            </a:r>
            <a:r>
              <a:rPr lang="en-US" i="0" dirty="0">
                <a:solidFill>
                  <a:srgbClr val="666666"/>
                </a:solidFill>
                <a:effectLst/>
                <a:latin typeface="Times New Roman" panose="02020603050405020304" pitchFamily="18" charset="0"/>
                <a:cs typeface="Times New Roman" panose="02020603050405020304" pitchFamily="18" charset="0"/>
              </a:rPr>
              <a:t>The bank issues payment cards to users and businesses. They manage cardholder accounts, set credit limits, collect fees and interest, and process authorization and settlement.</a:t>
            </a:r>
            <a:endParaRPr lang="en-US" i="0" dirty="0">
              <a:solidFill>
                <a:srgbClr val="85868C"/>
              </a:solidFill>
              <a:effectLst/>
              <a:latin typeface="Times New Roman" panose="02020603050405020304" pitchFamily="18" charset="0"/>
              <a:cs typeface="Times New Roman" panose="02020603050405020304" pitchFamily="18" charset="0"/>
            </a:endParaRPr>
          </a:p>
          <a:p>
            <a:pPr marL="0" indent="0">
              <a:buNone/>
            </a:pPr>
            <a:endParaRPr lang="en-IN" b="1" dirty="0">
              <a:solidFill>
                <a:srgbClr val="FF0000"/>
              </a:solidFill>
            </a:endParaRPr>
          </a:p>
        </p:txBody>
      </p:sp>
    </p:spTree>
    <p:extLst>
      <p:ext uri="{BB962C8B-B14F-4D97-AF65-F5344CB8AC3E}">
        <p14:creationId xmlns:p14="http://schemas.microsoft.com/office/powerpoint/2010/main" val="2615266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E9F85-8E72-D8EA-9CAC-449921DE7EC1}"/>
              </a:ext>
            </a:extLst>
          </p:cNvPr>
          <p:cNvSpPr>
            <a:spLocks noGrp="1"/>
          </p:cNvSpPr>
          <p:nvPr>
            <p:ph type="title"/>
          </p:nvPr>
        </p:nvSpPr>
        <p:spPr/>
        <p:txBody>
          <a:bodyPr/>
          <a:lstStyle/>
          <a:p>
            <a:r>
              <a:rPr lang="en-US" dirty="0"/>
              <a:t>2. WORKFLOW OF PAYMENT GATEWAY</a:t>
            </a:r>
            <a:endParaRPr lang="en-IN" dirty="0"/>
          </a:p>
        </p:txBody>
      </p:sp>
      <p:sp>
        <p:nvSpPr>
          <p:cNvPr id="4" name="Slide Number Placeholder 3">
            <a:extLst>
              <a:ext uri="{FF2B5EF4-FFF2-40B4-BE49-F238E27FC236}">
                <a16:creationId xmlns:a16="http://schemas.microsoft.com/office/drawing/2014/main" id="{6C8627CB-BEC2-C33F-04FD-471DE2ADC58D}"/>
              </a:ext>
            </a:extLst>
          </p:cNvPr>
          <p:cNvSpPr>
            <a:spLocks noGrp="1"/>
          </p:cNvSpPr>
          <p:nvPr>
            <p:ph type="sldNum" sz="quarter" idx="12"/>
          </p:nvPr>
        </p:nvSpPr>
        <p:spPr/>
        <p:txBody>
          <a:bodyPr/>
          <a:lstStyle/>
          <a:p>
            <a:fld id="{C7F1B9D8-1D95-44B3-9E1C-E404196FC055}" type="slidenum">
              <a:rPr lang="hi-IN" smtClean="0"/>
              <a:pPr/>
              <a:t>43</a:t>
            </a:fld>
            <a:endParaRPr lang="hi-IN"/>
          </a:p>
        </p:txBody>
      </p:sp>
      <p:pic>
        <p:nvPicPr>
          <p:cNvPr id="5" name="Content Placeholder 4">
            <a:extLst>
              <a:ext uri="{FF2B5EF4-FFF2-40B4-BE49-F238E27FC236}">
                <a16:creationId xmlns:a16="http://schemas.microsoft.com/office/drawing/2014/main" id="{21186B61-05F2-23B6-0DDB-25A00B343F9B}"/>
              </a:ext>
            </a:extLst>
          </p:cNvPr>
          <p:cNvPicPr>
            <a:picLocks noGrp="1" noChangeAspect="1"/>
          </p:cNvPicPr>
          <p:nvPr>
            <p:ph idx="1"/>
          </p:nvPr>
        </p:nvPicPr>
        <p:blipFill>
          <a:blip r:embed="rId2"/>
          <a:stretch>
            <a:fillRect/>
          </a:stretch>
        </p:blipFill>
        <p:spPr>
          <a:xfrm>
            <a:off x="1281122" y="1674106"/>
            <a:ext cx="10127224" cy="3894272"/>
          </a:xfrm>
          <a:prstGeom prst="rect">
            <a:avLst/>
          </a:prstGeom>
        </p:spPr>
      </p:pic>
    </p:spTree>
    <p:extLst>
      <p:ext uri="{BB962C8B-B14F-4D97-AF65-F5344CB8AC3E}">
        <p14:creationId xmlns:p14="http://schemas.microsoft.com/office/powerpoint/2010/main" val="2599555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58B538-AABA-95AF-FEAB-C3DD4F0CDE3D}"/>
              </a:ext>
            </a:extLst>
          </p:cNvPr>
          <p:cNvSpPr>
            <a:spLocks noGrp="1"/>
          </p:cNvSpPr>
          <p:nvPr>
            <p:ph idx="1"/>
          </p:nvPr>
        </p:nvSpPr>
        <p:spPr/>
        <p:txBody>
          <a:bodyPr>
            <a:normAutofit fontScale="62500" lnSpcReduction="20000"/>
          </a:bodyPr>
          <a:lstStyle/>
          <a:p>
            <a:pPr fontAlgn="base">
              <a:lnSpc>
                <a:spcPct val="110000"/>
              </a:lnSpc>
            </a:pPr>
            <a:r>
              <a:rPr lang="en-US" sz="2800" b="1" dirty="0">
                <a:solidFill>
                  <a:srgbClr val="0070C0"/>
                </a:solidFill>
                <a:latin typeface="Times New Roman" panose="02020603050405020304" pitchFamily="18" charset="0"/>
                <a:cs typeface="Times New Roman" panose="02020603050405020304" pitchFamily="18" charset="0"/>
              </a:rPr>
              <a:t>Step 1: </a:t>
            </a:r>
            <a:r>
              <a:rPr lang="en-US" sz="2800" dirty="0">
                <a:latin typeface="Times New Roman" panose="02020603050405020304" pitchFamily="18" charset="0"/>
                <a:cs typeface="Times New Roman" panose="02020603050405020304" pitchFamily="18" charset="0"/>
              </a:rPr>
              <a:t>When checking out, the users (cardholders) initiate purchases by providing their card details to merchants.</a:t>
            </a:r>
          </a:p>
          <a:p>
            <a:pPr fontAlgn="base">
              <a:lnSpc>
                <a:spcPct val="110000"/>
              </a:lnSpc>
            </a:pPr>
            <a:r>
              <a:rPr lang="en-US" sz="2800" b="1" dirty="0">
                <a:solidFill>
                  <a:srgbClr val="0070C0"/>
                </a:solidFill>
                <a:latin typeface="Times New Roman" panose="02020603050405020304" pitchFamily="18" charset="0"/>
                <a:cs typeface="Times New Roman" panose="02020603050405020304" pitchFamily="18" charset="0"/>
              </a:rPr>
              <a:t>Step 2: </a:t>
            </a:r>
            <a:r>
              <a:rPr lang="en-US" sz="2800" dirty="0">
                <a:latin typeface="Times New Roman" panose="02020603050405020304" pitchFamily="18" charset="0"/>
                <a:cs typeface="Times New Roman" panose="02020603050405020304" pitchFamily="18" charset="0"/>
              </a:rPr>
              <a:t>The card information and transaction details are sent from the merchant to the payment gateway securely (how the merchant transfers card data may differ depending on which payment gateway type it chooses).</a:t>
            </a:r>
          </a:p>
          <a:p>
            <a:pPr fontAlgn="base">
              <a:lnSpc>
                <a:spcPct val="110000"/>
              </a:lnSpc>
            </a:pPr>
            <a:r>
              <a:rPr lang="en-US" sz="2800" b="1" dirty="0">
                <a:solidFill>
                  <a:srgbClr val="0070C0"/>
                </a:solidFill>
                <a:latin typeface="Times New Roman" panose="02020603050405020304" pitchFamily="18" charset="0"/>
                <a:cs typeface="Times New Roman" panose="02020603050405020304" pitchFamily="18" charset="0"/>
              </a:rPr>
              <a:t>Step 3: </a:t>
            </a:r>
            <a:r>
              <a:rPr lang="en-US" sz="2800" dirty="0">
                <a:latin typeface="Times New Roman" panose="02020603050405020304" pitchFamily="18" charset="0"/>
                <a:cs typeface="Times New Roman" panose="02020603050405020304" pitchFamily="18" charset="0"/>
              </a:rPr>
              <a:t>The payment gateway encrypts card information and fraud checks and sends card data to the acquiring bank.</a:t>
            </a:r>
          </a:p>
          <a:p>
            <a:pPr fontAlgn="base">
              <a:lnSpc>
                <a:spcPct val="110000"/>
              </a:lnSpc>
            </a:pPr>
            <a:r>
              <a:rPr lang="en-US" sz="2800" b="1" dirty="0">
                <a:solidFill>
                  <a:srgbClr val="0070C0"/>
                </a:solidFill>
                <a:latin typeface="Times New Roman" panose="02020603050405020304" pitchFamily="18" charset="0"/>
                <a:cs typeface="Times New Roman" panose="02020603050405020304" pitchFamily="18" charset="0"/>
              </a:rPr>
              <a:t>Step 4: </a:t>
            </a:r>
            <a:r>
              <a:rPr lang="en-US" sz="2800" dirty="0">
                <a:latin typeface="Times New Roman" panose="02020603050405020304" pitchFamily="18" charset="0"/>
                <a:cs typeface="Times New Roman" panose="02020603050405020304" pitchFamily="18" charset="0"/>
              </a:rPr>
              <a:t>The acquiring bank then forwards card data to card networks for fraud checks and routes to the issuing bank according to card information.</a:t>
            </a:r>
          </a:p>
          <a:p>
            <a:pPr fontAlgn="base">
              <a:lnSpc>
                <a:spcPct val="110000"/>
              </a:lnSpc>
            </a:pPr>
            <a:r>
              <a:rPr lang="en-US" sz="2800" b="1" dirty="0">
                <a:solidFill>
                  <a:srgbClr val="0070C0"/>
                </a:solidFill>
                <a:latin typeface="Times New Roman" panose="02020603050405020304" pitchFamily="18" charset="0"/>
                <a:cs typeface="Times New Roman" panose="02020603050405020304" pitchFamily="18" charset="0"/>
              </a:rPr>
              <a:t>Step 5: </a:t>
            </a:r>
            <a:r>
              <a:rPr lang="en-US" sz="2800" dirty="0">
                <a:latin typeface="Times New Roman" panose="02020603050405020304" pitchFamily="18" charset="0"/>
                <a:cs typeface="Times New Roman" panose="02020603050405020304" pitchFamily="18" charset="0"/>
              </a:rPr>
              <a:t>The issuing bank authorizes and settles the payment. Finally, it returns the transaction status back to the merchant for fulfillment and notifies the user whether his order is successful.</a:t>
            </a:r>
          </a:p>
          <a:p>
            <a:pPr fontAlgn="base">
              <a:lnSpc>
                <a:spcPct val="110000"/>
              </a:lnSpc>
            </a:pPr>
            <a:r>
              <a:rPr lang="en-US" sz="2800" dirty="0">
                <a:latin typeface="Times New Roman" panose="02020603050405020304" pitchFamily="18" charset="0"/>
                <a:cs typeface="Times New Roman" panose="02020603050405020304" pitchFamily="18" charset="0"/>
              </a:rPr>
              <a:t>Each component plays a crucial role in facilitating the transaction, ensuring the smooth flow of information and funds between cardholders, merchants, acquirers, issuing banks, and payment networks.</a:t>
            </a:r>
          </a:p>
          <a:p>
            <a:pPr marL="0" indent="0">
              <a:buNone/>
            </a:pPr>
            <a:endParaRPr lang="en-IN" dirty="0"/>
          </a:p>
        </p:txBody>
      </p:sp>
      <p:sp>
        <p:nvSpPr>
          <p:cNvPr id="3" name="Title 2">
            <a:extLst>
              <a:ext uri="{FF2B5EF4-FFF2-40B4-BE49-F238E27FC236}">
                <a16:creationId xmlns:a16="http://schemas.microsoft.com/office/drawing/2014/main" id="{DAC21317-880A-9EAF-21A1-636ED893EB33}"/>
              </a:ext>
            </a:extLst>
          </p:cNvPr>
          <p:cNvSpPr>
            <a:spLocks noGrp="1"/>
          </p:cNvSpPr>
          <p:nvPr>
            <p:ph type="title"/>
          </p:nvPr>
        </p:nvSpPr>
        <p:spPr/>
        <p:txBody>
          <a:bodyPr/>
          <a:lstStyle/>
          <a:p>
            <a:r>
              <a:rPr lang="en-US" dirty="0"/>
              <a:t>PAYMENT GATEWAY WORK FLOW STEPS : </a:t>
            </a:r>
            <a:endParaRPr lang="en-IN" dirty="0"/>
          </a:p>
        </p:txBody>
      </p:sp>
      <p:sp>
        <p:nvSpPr>
          <p:cNvPr id="4" name="Slide Number Placeholder 3">
            <a:extLst>
              <a:ext uri="{FF2B5EF4-FFF2-40B4-BE49-F238E27FC236}">
                <a16:creationId xmlns:a16="http://schemas.microsoft.com/office/drawing/2014/main" id="{1A8B03C4-902B-24BB-6BB8-B2DF38F2E253}"/>
              </a:ext>
            </a:extLst>
          </p:cNvPr>
          <p:cNvSpPr>
            <a:spLocks noGrp="1"/>
          </p:cNvSpPr>
          <p:nvPr>
            <p:ph type="sldNum" sz="quarter" idx="12"/>
          </p:nvPr>
        </p:nvSpPr>
        <p:spPr/>
        <p:txBody>
          <a:bodyPr/>
          <a:lstStyle/>
          <a:p>
            <a:fld id="{C7F1B9D8-1D95-44B3-9E1C-E404196FC055}" type="slidenum">
              <a:rPr lang="hi-IN" smtClean="0"/>
              <a:pPr/>
              <a:t>44</a:t>
            </a:fld>
            <a:endParaRPr lang="hi-IN"/>
          </a:p>
        </p:txBody>
      </p:sp>
    </p:spTree>
    <p:extLst>
      <p:ext uri="{BB962C8B-B14F-4D97-AF65-F5344CB8AC3E}">
        <p14:creationId xmlns:p14="http://schemas.microsoft.com/office/powerpoint/2010/main" val="2527606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32B130-9771-AD73-5A45-4F1F97F0F923}"/>
              </a:ext>
            </a:extLst>
          </p:cNvPr>
          <p:cNvSpPr>
            <a:spLocks noGrp="1"/>
          </p:cNvSpPr>
          <p:nvPr>
            <p:ph idx="1"/>
          </p:nvPr>
        </p:nvSpPr>
        <p:spPr>
          <a:xfrm>
            <a:off x="838199" y="1825624"/>
            <a:ext cx="6857145" cy="2941585"/>
          </a:xfrm>
        </p:spPr>
        <p:txBody>
          <a:bodyPr/>
          <a:lstStyle/>
          <a:p>
            <a:r>
              <a:rPr lang="en-US" b="1" i="0" dirty="0"/>
              <a:t>What is a Payment Network?</a:t>
            </a:r>
          </a:p>
          <a:p>
            <a:pPr fontAlgn="base"/>
            <a:r>
              <a:rPr lang="en-US" sz="1800" dirty="0">
                <a:latin typeface="Times New Roman" panose="02020603050405020304" pitchFamily="18" charset="0"/>
                <a:cs typeface="Times New Roman" panose="02020603050405020304" pitchFamily="18" charset="0"/>
              </a:rPr>
              <a:t>A payment network is, in the most simple terms, a system that allows for money to move from one party to another. More specifically, payment networks are an association of financial institutions facilitating payments between customers and merchants. A payment network can refer to any EFT network, ACH payment system, credit card association, or any other organization that facilitates transactions between two or more parties.</a:t>
            </a:r>
          </a:p>
          <a:p>
            <a:pPr marL="0" indent="0" fontAlgn="base">
              <a:buNone/>
            </a:pPr>
            <a:endParaRPr lang="en-US" sz="1800" dirty="0">
              <a:latin typeface="Times New Roman" panose="02020603050405020304" pitchFamily="18" charset="0"/>
              <a:cs typeface="Times New Roman" panose="02020603050405020304" pitchFamily="18" charset="0"/>
            </a:endParaRPr>
          </a:p>
          <a:p>
            <a:pPr marL="0" indent="0" fontAlgn="base">
              <a:buNone/>
            </a:pPr>
            <a:endParaRPr lang="en-US" sz="1800" dirty="0">
              <a:latin typeface="Times New Roman" panose="02020603050405020304" pitchFamily="18"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3ED96DC4-AC51-3C00-BC39-E399F8C1ADE0}"/>
              </a:ext>
            </a:extLst>
          </p:cNvPr>
          <p:cNvSpPr>
            <a:spLocks noGrp="1"/>
          </p:cNvSpPr>
          <p:nvPr>
            <p:ph type="title"/>
          </p:nvPr>
        </p:nvSpPr>
        <p:spPr>
          <a:xfrm>
            <a:off x="533401" y="93820"/>
            <a:ext cx="9690100" cy="431657"/>
          </a:xfrm>
        </p:spPr>
        <p:txBody>
          <a:bodyPr/>
          <a:lstStyle/>
          <a:p>
            <a:r>
              <a:rPr lang="en-US" dirty="0"/>
              <a:t>PAYMENT NETWORKS</a:t>
            </a:r>
            <a:endParaRPr lang="en-IN" dirty="0"/>
          </a:p>
        </p:txBody>
      </p:sp>
      <p:sp>
        <p:nvSpPr>
          <p:cNvPr id="4" name="Slide Number Placeholder 3">
            <a:extLst>
              <a:ext uri="{FF2B5EF4-FFF2-40B4-BE49-F238E27FC236}">
                <a16:creationId xmlns:a16="http://schemas.microsoft.com/office/drawing/2014/main" id="{5D33D9DB-EF95-CC09-065F-9F3F1C9273D4}"/>
              </a:ext>
            </a:extLst>
          </p:cNvPr>
          <p:cNvSpPr>
            <a:spLocks noGrp="1"/>
          </p:cNvSpPr>
          <p:nvPr>
            <p:ph type="sldNum" sz="quarter" idx="12"/>
          </p:nvPr>
        </p:nvSpPr>
        <p:spPr/>
        <p:txBody>
          <a:bodyPr/>
          <a:lstStyle/>
          <a:p>
            <a:fld id="{C7F1B9D8-1D95-44B3-9E1C-E404196FC055}" type="slidenum">
              <a:rPr lang="hi-IN" smtClean="0"/>
              <a:pPr/>
              <a:t>45</a:t>
            </a:fld>
            <a:endParaRPr lang="hi-IN"/>
          </a:p>
        </p:txBody>
      </p:sp>
      <p:pic>
        <p:nvPicPr>
          <p:cNvPr id="5" name="Picture 4">
            <a:extLst>
              <a:ext uri="{FF2B5EF4-FFF2-40B4-BE49-F238E27FC236}">
                <a16:creationId xmlns:a16="http://schemas.microsoft.com/office/drawing/2014/main" id="{83F2CF5B-356B-AAF6-DCF9-6B7C169B886C}"/>
              </a:ext>
            </a:extLst>
          </p:cNvPr>
          <p:cNvPicPr>
            <a:picLocks noChangeAspect="1"/>
          </p:cNvPicPr>
          <p:nvPr/>
        </p:nvPicPr>
        <p:blipFill rotWithShape="1">
          <a:blip r:embed="rId2"/>
          <a:srcRect l="23853" r="16589" b="-1"/>
          <a:stretch/>
        </p:blipFill>
        <p:spPr>
          <a:xfrm>
            <a:off x="7397393" y="780837"/>
            <a:ext cx="4794607" cy="5589142"/>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1318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94126F-3EE0-96E9-367C-69E843EAC810}"/>
              </a:ext>
            </a:extLst>
          </p:cNvPr>
          <p:cNvSpPr>
            <a:spLocks noGrp="1"/>
          </p:cNvSpPr>
          <p:nvPr>
            <p:ph idx="1"/>
          </p:nvPr>
        </p:nvSpPr>
        <p:spPr>
          <a:xfrm>
            <a:off x="708917" y="1130157"/>
            <a:ext cx="10746767" cy="5046806"/>
          </a:xfrm>
        </p:spPr>
        <p:txBody>
          <a:bodyPr/>
          <a:lstStyle/>
          <a:p>
            <a:pPr fontAlgn="base"/>
            <a:r>
              <a:rPr lang="en-US" sz="1800" dirty="0">
                <a:latin typeface="Times New Roman" panose="02020603050405020304" pitchFamily="18" charset="0"/>
                <a:cs typeface="Times New Roman" panose="02020603050405020304" pitchFamily="18" charset="0"/>
              </a:rPr>
              <a:t>payment networks work varies depending on the type of payment network.</a:t>
            </a:r>
          </a:p>
          <a:p>
            <a:pPr fontAlgn="base"/>
            <a:endParaRPr lang="en-US" sz="1800" dirty="0">
              <a:latin typeface="Times New Roman" panose="02020603050405020304" pitchFamily="18" charset="0"/>
              <a:cs typeface="Times New Roman" panose="02020603050405020304" pitchFamily="18" charset="0"/>
            </a:endParaRPr>
          </a:p>
          <a:p>
            <a:pPr fontAlgn="base"/>
            <a:r>
              <a:rPr lang="en-US" sz="1800" b="1" dirty="0">
                <a:solidFill>
                  <a:srgbClr val="0070C0"/>
                </a:solidFill>
                <a:latin typeface="Times New Roman" panose="02020603050405020304" pitchFamily="18" charset="0"/>
                <a:cs typeface="Times New Roman" panose="02020603050405020304" pitchFamily="18" charset="0"/>
              </a:rPr>
              <a:t>Credit card networks:</a:t>
            </a:r>
            <a:r>
              <a:rPr lang="en-US" sz="1800" dirty="0">
                <a:latin typeface="Times New Roman" panose="02020603050405020304" pitchFamily="18" charset="0"/>
                <a:cs typeface="Times New Roman" panose="02020603050405020304" pitchFamily="18" charset="0"/>
              </a:rPr>
              <a:t> Credit card networks involve customers (</a:t>
            </a:r>
            <a:r>
              <a:rPr lang="en-US" sz="1800" dirty="0" err="1">
                <a:latin typeface="Times New Roman" panose="02020603050405020304" pitchFamily="18" charset="0"/>
                <a:cs typeface="Times New Roman" panose="02020603050405020304" pitchFamily="18" charset="0"/>
              </a:rPr>
              <a:t>ie</a:t>
            </a:r>
            <a:r>
              <a:rPr lang="en-US" sz="1800" dirty="0">
                <a:latin typeface="Times New Roman" panose="02020603050405020304" pitchFamily="18" charset="0"/>
                <a:cs typeface="Times New Roman" panose="02020603050405020304" pitchFamily="18" charset="0"/>
              </a:rPr>
              <a:t>, the cardholders), merchants, the issuing bank, the acquiring bank, and the credit card association. When customers enter their card numbers into a payment portal on a website, this signals the card issuer (the issuing bank) to loan them the money for the purchase. Next, the card network gathers information about the buyers and their intended purchase and sends it to the acquiring bank. This bank will then request payment authorization from the card-issuing bank via the card network before the payment can go through.</a:t>
            </a:r>
          </a:p>
          <a:p>
            <a:pPr fontAlgn="base"/>
            <a:r>
              <a:rPr lang="en-US" sz="1800" b="1" dirty="0">
                <a:solidFill>
                  <a:srgbClr val="0070C0"/>
                </a:solidFill>
                <a:latin typeface="Times New Roman" panose="02020603050405020304" pitchFamily="18" charset="0"/>
                <a:cs typeface="Times New Roman" panose="02020603050405020304" pitchFamily="18" charset="0"/>
              </a:rPr>
              <a:t>EFT networks:</a:t>
            </a:r>
            <a:r>
              <a:rPr lang="en-US" sz="1800" dirty="0">
                <a:latin typeface="Times New Roman" panose="02020603050405020304" pitchFamily="18" charset="0"/>
                <a:cs typeface="Times New Roman" panose="02020603050405020304" pitchFamily="18" charset="0"/>
              </a:rPr>
              <a:t> EFT stands for </a:t>
            </a:r>
            <a:r>
              <a:rPr lang="en-US" sz="1800" dirty="0">
                <a:solidFill>
                  <a:srgbClr val="0070C0"/>
                </a:solidFill>
                <a:latin typeface="Times New Roman" panose="02020603050405020304" pitchFamily="18" charset="0"/>
                <a:cs typeface="Times New Roman" panose="02020603050405020304" pitchFamily="18" charset="0"/>
              </a:rPr>
              <a:t>electronic fund transfer </a:t>
            </a:r>
            <a:r>
              <a:rPr lang="en-US" sz="1800" dirty="0">
                <a:latin typeface="Times New Roman" panose="02020603050405020304" pitchFamily="18" charset="0"/>
                <a:cs typeface="Times New Roman" panose="02020603050405020304" pitchFamily="18" charset="0"/>
              </a:rPr>
              <a:t>and refers to any kind of payment supported by EFT technology that makes it possible to move money electronically among banks, individuals, businesses, and other parties. That includes various digital funds transfers, including ACH payments, </a:t>
            </a:r>
            <a:r>
              <a:rPr lang="en-US" sz="1800" dirty="0" err="1">
                <a:latin typeface="Times New Roman" panose="02020603050405020304" pitchFamily="18" charset="0"/>
                <a:cs typeface="Times New Roman" panose="02020603050405020304" pitchFamily="18" charset="0"/>
              </a:rPr>
              <a:t>eChecks</a:t>
            </a:r>
            <a:r>
              <a:rPr lang="en-US" sz="1800" dirty="0">
                <a:latin typeface="Times New Roman" panose="02020603050405020304" pitchFamily="18" charset="0"/>
                <a:cs typeface="Times New Roman" panose="02020603050405020304" pitchFamily="18" charset="0"/>
              </a:rPr>
              <a:t>, peer-to-peer payments, direct deposits, ATM transactions, phone payments, in-app purchases, mobile payments, and credit and debit card payments.</a:t>
            </a:r>
          </a:p>
          <a:p>
            <a:pPr fontAlgn="base"/>
            <a:r>
              <a:rPr lang="en-US" sz="1800" b="1" dirty="0">
                <a:solidFill>
                  <a:srgbClr val="0070C0"/>
                </a:solidFill>
                <a:latin typeface="Times New Roman" panose="02020603050405020304" pitchFamily="18" charset="0"/>
                <a:cs typeface="Times New Roman" panose="02020603050405020304" pitchFamily="18" charset="0"/>
              </a:rPr>
              <a:t>ACH payments:</a:t>
            </a:r>
            <a:r>
              <a:rPr lang="en-US" sz="1800" dirty="0">
                <a:latin typeface="Times New Roman" panose="02020603050405020304" pitchFamily="18" charset="0"/>
                <a:cs typeface="Times New Roman" panose="02020603050405020304" pitchFamily="18" charset="0"/>
              </a:rPr>
              <a:t> ACH payments allow the electronic transfer of funds directly between two bank accounts. ACH stands for </a:t>
            </a:r>
            <a:r>
              <a:rPr lang="en-US" sz="1800" dirty="0">
                <a:solidFill>
                  <a:srgbClr val="0070C0"/>
                </a:solidFill>
                <a:latin typeface="Times New Roman" panose="02020603050405020304" pitchFamily="18" charset="0"/>
                <a:cs typeface="Times New Roman" panose="02020603050405020304" pitchFamily="18" charset="0"/>
              </a:rPr>
              <a:t>Automated Clearing House</a:t>
            </a:r>
            <a:r>
              <a:rPr lang="en-US" sz="1800" dirty="0">
                <a:latin typeface="Times New Roman" panose="02020603050405020304" pitchFamily="18" charset="0"/>
                <a:cs typeface="Times New Roman" panose="02020603050405020304" pitchFamily="18" charset="0"/>
              </a:rPr>
              <a:t>, the official electronic network that initiates payments from one bank account to another.</a:t>
            </a:r>
            <a:endParaRPr lang="en-IN" sz="1800" dirty="0">
              <a:latin typeface="Times New Roman" panose="02020603050405020304" pitchFamily="18" charset="0"/>
              <a:cs typeface="Times New Roman" panose="02020603050405020304" pitchFamily="18" charset="0"/>
            </a:endParaRPr>
          </a:p>
          <a:p>
            <a:pPr fontAlgn="base"/>
            <a:endParaRPr lang="en-US" sz="1800" dirty="0">
              <a:latin typeface="Times New Roman" panose="02020603050405020304" pitchFamily="18" charset="0"/>
              <a:cs typeface="Times New Roman" panose="02020603050405020304" pitchFamily="18" charset="0"/>
            </a:endParaRPr>
          </a:p>
          <a:p>
            <a:pPr fontAlgn="base"/>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8EEE6BC-1813-234D-C216-80023D07D2B1}"/>
              </a:ext>
            </a:extLst>
          </p:cNvPr>
          <p:cNvSpPr>
            <a:spLocks noGrp="1"/>
          </p:cNvSpPr>
          <p:nvPr>
            <p:ph type="title"/>
          </p:nvPr>
        </p:nvSpPr>
        <p:spPr/>
        <p:txBody>
          <a:bodyPr/>
          <a:lstStyle/>
          <a:p>
            <a:r>
              <a:rPr lang="en-US" dirty="0"/>
              <a:t>HOW DO PAYMENT NETWORK WORKS</a:t>
            </a:r>
            <a:endParaRPr lang="en-IN" dirty="0"/>
          </a:p>
        </p:txBody>
      </p:sp>
      <p:sp>
        <p:nvSpPr>
          <p:cNvPr id="4" name="Slide Number Placeholder 3">
            <a:extLst>
              <a:ext uri="{FF2B5EF4-FFF2-40B4-BE49-F238E27FC236}">
                <a16:creationId xmlns:a16="http://schemas.microsoft.com/office/drawing/2014/main" id="{7D56F483-9612-CB44-8552-1A7D5303E09D}"/>
              </a:ext>
            </a:extLst>
          </p:cNvPr>
          <p:cNvSpPr>
            <a:spLocks noGrp="1"/>
          </p:cNvSpPr>
          <p:nvPr>
            <p:ph type="sldNum" sz="quarter" idx="12"/>
          </p:nvPr>
        </p:nvSpPr>
        <p:spPr/>
        <p:txBody>
          <a:bodyPr/>
          <a:lstStyle/>
          <a:p>
            <a:fld id="{C7F1B9D8-1D95-44B3-9E1C-E404196FC055}" type="slidenum">
              <a:rPr lang="hi-IN" smtClean="0"/>
              <a:pPr/>
              <a:t>46</a:t>
            </a:fld>
            <a:endParaRPr lang="hi-IN"/>
          </a:p>
        </p:txBody>
      </p:sp>
    </p:spTree>
    <p:extLst>
      <p:ext uri="{BB962C8B-B14F-4D97-AF65-F5344CB8AC3E}">
        <p14:creationId xmlns:p14="http://schemas.microsoft.com/office/powerpoint/2010/main" val="1508170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F90EEE-0D28-BC78-024F-D13929722CC1}"/>
              </a:ext>
            </a:extLst>
          </p:cNvPr>
          <p:cNvSpPr>
            <a:spLocks noGrp="1"/>
          </p:cNvSpPr>
          <p:nvPr>
            <p:ph idx="1"/>
          </p:nvPr>
        </p:nvSpPr>
        <p:spPr>
          <a:xfrm>
            <a:off x="879297" y="1866721"/>
            <a:ext cx="4967969" cy="4351338"/>
          </a:xfrm>
        </p:spPr>
        <p:txBody>
          <a:bodyPr>
            <a:normAutofit/>
          </a:bodyPr>
          <a:lstStyle/>
          <a:p>
            <a:pPr marL="0" indent="0" fontAlgn="base">
              <a:buNone/>
            </a:pPr>
            <a:r>
              <a:rPr lang="en-US" sz="1800" dirty="0">
                <a:solidFill>
                  <a:srgbClr val="474747"/>
                </a:solidFill>
                <a:latin typeface="Times New Roman" panose="02020603050405020304" pitchFamily="18" charset="0"/>
                <a:cs typeface="Times New Roman" panose="02020603050405020304" pitchFamily="18" charset="0"/>
              </a:rPr>
              <a:t>B</a:t>
            </a:r>
            <a:r>
              <a:rPr lang="en-US" sz="1800" b="0" i="0" dirty="0">
                <a:solidFill>
                  <a:srgbClr val="474747"/>
                </a:solidFill>
                <a:effectLst/>
                <a:latin typeface="Times New Roman" panose="02020603050405020304" pitchFamily="18" charset="0"/>
                <a:cs typeface="Times New Roman" panose="02020603050405020304" pitchFamily="18" charset="0"/>
              </a:rPr>
              <a:t>ig four largest credit card networks are:</a:t>
            </a:r>
          </a:p>
          <a:p>
            <a:pPr fontAlgn="base">
              <a:buFont typeface="Wingdings" panose="05000000000000000000" pitchFamily="2" charset="2"/>
              <a:buChar char="v"/>
            </a:pPr>
            <a:r>
              <a:rPr lang="en-US" sz="1800" dirty="0">
                <a:solidFill>
                  <a:srgbClr val="474747"/>
                </a:solidFill>
                <a:latin typeface="Times New Roman" panose="02020603050405020304" pitchFamily="18" charset="0"/>
                <a:cs typeface="Times New Roman" panose="02020603050405020304" pitchFamily="18" charset="0"/>
              </a:rPr>
              <a:t>Visa </a:t>
            </a:r>
          </a:p>
          <a:p>
            <a:pPr fontAlgn="base">
              <a:buFont typeface="Wingdings" panose="05000000000000000000" pitchFamily="2" charset="2"/>
              <a:buChar char="v"/>
            </a:pPr>
            <a:r>
              <a:rPr lang="en-US" sz="1800" dirty="0">
                <a:solidFill>
                  <a:srgbClr val="474747"/>
                </a:solidFill>
                <a:latin typeface="Times New Roman" panose="02020603050405020304" pitchFamily="18" charset="0"/>
                <a:cs typeface="Times New Roman" panose="02020603050405020304" pitchFamily="18" charset="0"/>
              </a:rPr>
              <a:t>MasterCard</a:t>
            </a:r>
          </a:p>
          <a:p>
            <a:pPr fontAlgn="base">
              <a:buFont typeface="Wingdings" panose="05000000000000000000" pitchFamily="2" charset="2"/>
              <a:buChar char="v"/>
            </a:pPr>
            <a:r>
              <a:rPr lang="en-US" sz="1800" dirty="0">
                <a:solidFill>
                  <a:srgbClr val="474747"/>
                </a:solidFill>
                <a:latin typeface="Times New Roman" panose="02020603050405020304" pitchFamily="18" charset="0"/>
                <a:cs typeface="Times New Roman" panose="02020603050405020304" pitchFamily="18" charset="0"/>
              </a:rPr>
              <a:t>American Express</a:t>
            </a:r>
          </a:p>
          <a:p>
            <a:pPr fontAlgn="base">
              <a:buFont typeface="Wingdings" panose="05000000000000000000" pitchFamily="2" charset="2"/>
              <a:buChar char="v"/>
            </a:pPr>
            <a:r>
              <a:rPr lang="en-US" sz="1800" dirty="0">
                <a:solidFill>
                  <a:srgbClr val="474747"/>
                </a:solidFill>
                <a:latin typeface="Times New Roman" panose="02020603050405020304" pitchFamily="18" charset="0"/>
                <a:cs typeface="Times New Roman" panose="02020603050405020304" pitchFamily="18" charset="0"/>
              </a:rPr>
              <a:t>Discover</a:t>
            </a:r>
            <a:endParaRPr lang="en-IN" sz="1800" dirty="0">
              <a:solidFill>
                <a:srgbClr val="474747"/>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D3C3BCC-A40E-5036-F850-EF252D55290B}"/>
              </a:ext>
            </a:extLst>
          </p:cNvPr>
          <p:cNvSpPr>
            <a:spLocks noGrp="1"/>
          </p:cNvSpPr>
          <p:nvPr>
            <p:ph type="title"/>
          </p:nvPr>
        </p:nvSpPr>
        <p:spPr/>
        <p:txBody>
          <a:bodyPr/>
          <a:lstStyle/>
          <a:p>
            <a:r>
              <a:rPr lang="en-US" dirty="0">
                <a:solidFill>
                  <a:srgbClr val="DAE2EC"/>
                </a:solidFill>
                <a:cs typeface="Arial" panose="020B0604020202020204" pitchFamily="34" charset="0"/>
              </a:rPr>
              <a:t>C</a:t>
            </a:r>
            <a:r>
              <a:rPr lang="en-IN" dirty="0">
                <a:solidFill>
                  <a:srgbClr val="DAE2EC"/>
                </a:solidFill>
                <a:cs typeface="Arial" panose="020B0604020202020204" pitchFamily="34" charset="0"/>
              </a:rPr>
              <a:t>REDIT CARD NETWORKS</a:t>
            </a:r>
          </a:p>
        </p:txBody>
      </p:sp>
      <p:sp>
        <p:nvSpPr>
          <p:cNvPr id="4" name="Slide Number Placeholder 3">
            <a:extLst>
              <a:ext uri="{FF2B5EF4-FFF2-40B4-BE49-F238E27FC236}">
                <a16:creationId xmlns:a16="http://schemas.microsoft.com/office/drawing/2014/main" id="{0057A1B7-DCF2-C310-4F76-FCC6AB54085E}"/>
              </a:ext>
            </a:extLst>
          </p:cNvPr>
          <p:cNvSpPr>
            <a:spLocks noGrp="1"/>
          </p:cNvSpPr>
          <p:nvPr>
            <p:ph type="sldNum" sz="quarter" idx="12"/>
          </p:nvPr>
        </p:nvSpPr>
        <p:spPr/>
        <p:txBody>
          <a:bodyPr/>
          <a:lstStyle/>
          <a:p>
            <a:fld id="{C7F1B9D8-1D95-44B3-9E1C-E404196FC055}" type="slidenum">
              <a:rPr lang="hi-IN" smtClean="0"/>
              <a:pPr/>
              <a:t>47</a:t>
            </a:fld>
            <a:endParaRPr lang="hi-IN"/>
          </a:p>
        </p:txBody>
      </p:sp>
      <p:pic>
        <p:nvPicPr>
          <p:cNvPr id="5" name="Picture 4">
            <a:extLst>
              <a:ext uri="{FF2B5EF4-FFF2-40B4-BE49-F238E27FC236}">
                <a16:creationId xmlns:a16="http://schemas.microsoft.com/office/drawing/2014/main" id="{4EB872E3-3A90-1049-D324-E5EABAC503E9}"/>
              </a:ext>
            </a:extLst>
          </p:cNvPr>
          <p:cNvPicPr>
            <a:picLocks noChangeAspect="1"/>
          </p:cNvPicPr>
          <p:nvPr/>
        </p:nvPicPr>
        <p:blipFill rotWithShape="1">
          <a:blip r:embed="rId2"/>
          <a:srcRect l="8833" r="21391" b="-2"/>
          <a:stretch/>
        </p:blipFill>
        <p:spPr>
          <a:xfrm>
            <a:off x="6904234" y="776371"/>
            <a:ext cx="5287766" cy="563470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61124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E3B74-17DD-629E-B539-AA2D28BA469B}"/>
              </a:ext>
            </a:extLst>
          </p:cNvPr>
          <p:cNvSpPr>
            <a:spLocks noGrp="1"/>
          </p:cNvSpPr>
          <p:nvPr>
            <p:ph idx="1"/>
          </p:nvPr>
        </p:nvSpPr>
        <p:spPr>
          <a:xfrm>
            <a:off x="838200" y="1150706"/>
            <a:ext cx="8357172" cy="5026257"/>
          </a:xfrm>
        </p:spPr>
        <p:txBody>
          <a:bodyPr>
            <a:normAutofit/>
          </a:bodyPr>
          <a:lstStyle/>
          <a:p>
            <a:r>
              <a:rPr lang="en-US" sz="2400" b="1" dirty="0">
                <a:solidFill>
                  <a:srgbClr val="0070C0"/>
                </a:solidFill>
                <a:latin typeface="Times New Roman" panose="02020603050405020304" pitchFamily="18" charset="0"/>
                <a:cs typeface="Times New Roman" panose="02020603050405020304" pitchFamily="18" charset="0"/>
              </a:rPr>
              <a:t>Interchange Fees:</a:t>
            </a:r>
          </a:p>
          <a:p>
            <a:pPr fontAlgn="base"/>
            <a:r>
              <a:rPr lang="en-US" sz="1800" dirty="0">
                <a:latin typeface="Times New Roman" panose="02020603050405020304" pitchFamily="18" charset="0"/>
                <a:cs typeface="Times New Roman" panose="02020603050405020304" pitchFamily="18" charset="0"/>
              </a:rPr>
              <a:t>Interchange fees are one of the primary sources of revenue for payment networks. These fees are charged by the issuing bank to the acquiring bank for each transaction.</a:t>
            </a:r>
          </a:p>
          <a:p>
            <a:r>
              <a:rPr lang="en-US" sz="2400" b="1" dirty="0">
                <a:solidFill>
                  <a:srgbClr val="0070C0"/>
                </a:solidFill>
                <a:latin typeface="Times New Roman" panose="02020603050405020304" pitchFamily="18" charset="0"/>
                <a:cs typeface="Times New Roman" panose="02020603050405020304" pitchFamily="18" charset="0"/>
              </a:rPr>
              <a:t>Assessment Fees:</a:t>
            </a:r>
          </a:p>
          <a:p>
            <a:pPr fontAlgn="base"/>
            <a:r>
              <a:rPr lang="en-US" sz="1800" dirty="0">
                <a:latin typeface="Times New Roman" panose="02020603050405020304" pitchFamily="18" charset="0"/>
                <a:cs typeface="Times New Roman" panose="02020603050405020304" pitchFamily="18" charset="0"/>
              </a:rPr>
              <a:t>Payment networks charge assessment fees to both the issuing and acquiring banks for the use of their network. These fees are typically based on a percentage of the transaction volume.</a:t>
            </a:r>
          </a:p>
          <a:p>
            <a:r>
              <a:rPr lang="en-US" sz="2400" b="1" dirty="0">
                <a:solidFill>
                  <a:srgbClr val="0070C0"/>
                </a:solidFill>
                <a:latin typeface="Times New Roman" panose="02020603050405020304" pitchFamily="18" charset="0"/>
                <a:cs typeface="Times New Roman" panose="02020603050405020304" pitchFamily="18" charset="0"/>
              </a:rPr>
              <a:t>Transaction Fees:</a:t>
            </a:r>
          </a:p>
          <a:p>
            <a:pPr fontAlgn="base"/>
            <a:r>
              <a:rPr lang="en-US" sz="1800" dirty="0">
                <a:latin typeface="Times New Roman" panose="02020603050405020304" pitchFamily="18" charset="0"/>
                <a:cs typeface="Times New Roman" panose="02020603050405020304" pitchFamily="18" charset="0"/>
              </a:rPr>
              <a:t>Payment networks may charge fees for the authorization and processing of transactions. These fees contribute to the overall revenue of the network.</a:t>
            </a:r>
          </a:p>
          <a:p>
            <a:r>
              <a:rPr lang="en-US" sz="2400" b="1" dirty="0">
                <a:solidFill>
                  <a:srgbClr val="0070C0"/>
                </a:solidFill>
                <a:latin typeface="Times New Roman" panose="02020603050405020304" pitchFamily="18" charset="0"/>
                <a:cs typeface="Times New Roman" panose="02020603050405020304" pitchFamily="18" charset="0"/>
              </a:rPr>
              <a:t>Cross-Border Fees:</a:t>
            </a:r>
          </a:p>
          <a:p>
            <a:pPr fontAlgn="base"/>
            <a:r>
              <a:rPr lang="en-US" sz="1800" dirty="0">
                <a:latin typeface="Times New Roman" panose="02020603050405020304" pitchFamily="18" charset="0"/>
                <a:cs typeface="Times New Roman" panose="02020603050405020304" pitchFamily="18" charset="0"/>
              </a:rPr>
              <a:t>For transactions involving different countries, payment networks may charge additional fees known as cross-border fees. These fees account for the added complexity and risk associated with international transactions.</a:t>
            </a:r>
          </a:p>
          <a:p>
            <a:pPr fontAlgn="base"/>
            <a:endParaRPr lang="en-US" sz="1800" dirty="0">
              <a:latin typeface="Times New Roman" panose="02020603050405020304" pitchFamily="18" charset="0"/>
              <a:cs typeface="Times New Roman" panose="02020603050405020304" pitchFamily="18" charset="0"/>
            </a:endParaRPr>
          </a:p>
          <a:p>
            <a:pPr fontAlgn="base"/>
            <a:endParaRPr lang="en-US" sz="1800" dirty="0">
              <a:latin typeface="Times New Roman" panose="02020603050405020304" pitchFamily="18"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17403AA5-A622-1131-E5E7-B00987F0D565}"/>
              </a:ext>
            </a:extLst>
          </p:cNvPr>
          <p:cNvSpPr>
            <a:spLocks noGrp="1"/>
          </p:cNvSpPr>
          <p:nvPr>
            <p:ph type="title"/>
          </p:nvPr>
        </p:nvSpPr>
        <p:spPr/>
        <p:txBody>
          <a:bodyPr/>
          <a:lstStyle/>
          <a:p>
            <a:r>
              <a:rPr lang="en-US" dirty="0"/>
              <a:t>HOW THE PAYMENT NETWORK EARNS</a:t>
            </a:r>
            <a:endParaRPr lang="en-IN" dirty="0"/>
          </a:p>
        </p:txBody>
      </p:sp>
      <p:sp>
        <p:nvSpPr>
          <p:cNvPr id="4" name="Slide Number Placeholder 3">
            <a:extLst>
              <a:ext uri="{FF2B5EF4-FFF2-40B4-BE49-F238E27FC236}">
                <a16:creationId xmlns:a16="http://schemas.microsoft.com/office/drawing/2014/main" id="{04692CF1-8540-F383-646F-98DD79A54BBC}"/>
              </a:ext>
            </a:extLst>
          </p:cNvPr>
          <p:cNvSpPr>
            <a:spLocks noGrp="1"/>
          </p:cNvSpPr>
          <p:nvPr>
            <p:ph type="sldNum" sz="quarter" idx="12"/>
          </p:nvPr>
        </p:nvSpPr>
        <p:spPr/>
        <p:txBody>
          <a:bodyPr/>
          <a:lstStyle/>
          <a:p>
            <a:fld id="{C7F1B9D8-1D95-44B3-9E1C-E404196FC055}" type="slidenum">
              <a:rPr lang="hi-IN" smtClean="0"/>
              <a:pPr/>
              <a:t>48</a:t>
            </a:fld>
            <a:endParaRPr lang="hi-IN"/>
          </a:p>
        </p:txBody>
      </p:sp>
      <p:pic>
        <p:nvPicPr>
          <p:cNvPr id="6" name="Picture 5">
            <a:extLst>
              <a:ext uri="{FF2B5EF4-FFF2-40B4-BE49-F238E27FC236}">
                <a16:creationId xmlns:a16="http://schemas.microsoft.com/office/drawing/2014/main" id="{289955BF-5C0B-561E-F0B7-A8F78A3FCFDE}"/>
              </a:ext>
            </a:extLst>
          </p:cNvPr>
          <p:cNvPicPr>
            <a:picLocks noChangeAspect="1"/>
          </p:cNvPicPr>
          <p:nvPr/>
        </p:nvPicPr>
        <p:blipFill>
          <a:blip r:embed="rId2"/>
          <a:stretch>
            <a:fillRect/>
          </a:stretch>
        </p:blipFill>
        <p:spPr>
          <a:xfrm>
            <a:off x="9524143" y="1628561"/>
            <a:ext cx="2443965" cy="4414838"/>
          </a:xfrm>
          <a:prstGeom prst="rect">
            <a:avLst/>
          </a:prstGeom>
        </p:spPr>
      </p:pic>
    </p:spTree>
    <p:extLst>
      <p:ext uri="{BB962C8B-B14F-4D97-AF65-F5344CB8AC3E}">
        <p14:creationId xmlns:p14="http://schemas.microsoft.com/office/powerpoint/2010/main" val="31218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48B52-81B6-2E84-7388-76AD76B8A1BC}"/>
              </a:ext>
            </a:extLst>
          </p:cNvPr>
          <p:cNvSpPr>
            <a:spLocks noGrp="1"/>
          </p:cNvSpPr>
          <p:nvPr>
            <p:ph type="title"/>
          </p:nvPr>
        </p:nvSpPr>
        <p:spPr>
          <a:xfrm flipV="1">
            <a:off x="7465898" y="76664"/>
            <a:ext cx="4723054" cy="180190"/>
          </a:xfrm>
        </p:spPr>
        <p:txBody>
          <a:bodyPr>
            <a:noAutofit/>
          </a:bodyPr>
          <a:lstStyle/>
          <a:p>
            <a:endParaRPr lang="en-IN" dirty="0"/>
          </a:p>
        </p:txBody>
      </p:sp>
      <p:sp>
        <p:nvSpPr>
          <p:cNvPr id="2" name="Content Placeholder 1">
            <a:extLst>
              <a:ext uri="{FF2B5EF4-FFF2-40B4-BE49-F238E27FC236}">
                <a16:creationId xmlns:a16="http://schemas.microsoft.com/office/drawing/2014/main" id="{84F79791-AF3C-7EFD-B7F2-08ED28DB5944}"/>
              </a:ext>
            </a:extLst>
          </p:cNvPr>
          <p:cNvSpPr>
            <a:spLocks noGrp="1"/>
          </p:cNvSpPr>
          <p:nvPr>
            <p:ph idx="1"/>
          </p:nvPr>
        </p:nvSpPr>
        <p:spPr>
          <a:xfrm>
            <a:off x="838200" y="1119673"/>
            <a:ext cx="5124586" cy="5057290"/>
          </a:xfrm>
        </p:spPr>
        <p:txBody>
          <a:bodyPr>
            <a:normAutofit fontScale="92500"/>
          </a:bodyPr>
          <a:lstStyle/>
          <a:p>
            <a:r>
              <a:rPr lang="en-US" sz="2400" b="1" dirty="0">
                <a:solidFill>
                  <a:srgbClr val="0070C0"/>
                </a:solidFill>
                <a:latin typeface="Times New Roman" panose="02020603050405020304" pitchFamily="18" charset="0"/>
                <a:cs typeface="Times New Roman" panose="02020603050405020304" pitchFamily="18" charset="0"/>
              </a:rPr>
              <a:t>Licensing and Branding Fees:</a:t>
            </a:r>
          </a:p>
          <a:p>
            <a:pPr fontAlgn="base"/>
            <a:r>
              <a:rPr lang="en-US" sz="1800" dirty="0">
                <a:latin typeface="Times New Roman" panose="02020603050405020304" pitchFamily="18" charset="0"/>
                <a:cs typeface="Times New Roman" panose="02020603050405020304" pitchFamily="18" charset="0"/>
              </a:rPr>
              <a:t>Merchants and financial institutions pay licensing and branding fees to use the payment network's brand and technology. This includes the right to issue cards and display the network's logo on payment cards.</a:t>
            </a:r>
          </a:p>
          <a:p>
            <a:r>
              <a:rPr lang="en-US" sz="2400" b="1" dirty="0">
                <a:solidFill>
                  <a:srgbClr val="0070C0"/>
                </a:solidFill>
                <a:latin typeface="Times New Roman" panose="02020603050405020304" pitchFamily="18" charset="0"/>
                <a:cs typeface="Times New Roman" panose="02020603050405020304" pitchFamily="18" charset="0"/>
              </a:rPr>
              <a:t>Data and Analytics Services:</a:t>
            </a:r>
          </a:p>
          <a:p>
            <a:pPr fontAlgn="base"/>
            <a:r>
              <a:rPr lang="en-US" sz="1800" dirty="0">
                <a:latin typeface="Times New Roman" panose="02020603050405020304" pitchFamily="18" charset="0"/>
                <a:cs typeface="Times New Roman" panose="02020603050405020304" pitchFamily="18" charset="0"/>
              </a:rPr>
              <a:t>Payment networks leverage the vast amount of transaction data they process to offer data and analytics services to banks, merchants, and other stakeholders. These services may include insights into consumer behavior, fraud detection, and market trends.</a:t>
            </a:r>
          </a:p>
          <a:p>
            <a:r>
              <a:rPr lang="en-US" sz="2400" b="1" dirty="0">
                <a:solidFill>
                  <a:srgbClr val="0070C0"/>
                </a:solidFill>
                <a:latin typeface="Times New Roman" panose="02020603050405020304" pitchFamily="18" charset="0"/>
                <a:cs typeface="Times New Roman" panose="02020603050405020304" pitchFamily="18" charset="0"/>
              </a:rPr>
              <a:t>Innovation and Technology Services:</a:t>
            </a:r>
          </a:p>
          <a:p>
            <a:pPr fontAlgn="base"/>
            <a:r>
              <a:rPr lang="en-US" sz="1800" dirty="0">
                <a:latin typeface="Times New Roman" panose="02020603050405020304" pitchFamily="18" charset="0"/>
                <a:cs typeface="Times New Roman" panose="02020603050405020304" pitchFamily="18" charset="0"/>
              </a:rPr>
              <a:t>Payment networks invest in research and development to enhance their technologies and introduce new payment solutions. They may charge fees for access to these innovations and technologies.</a:t>
            </a:r>
          </a:p>
          <a:p>
            <a:pPr fontAlgn="base"/>
            <a:endParaRPr lang="en-US" sz="1400" dirty="0">
              <a:latin typeface="Times New Roman" panose="02020603050405020304" pitchFamily="18" charset="0"/>
              <a:cs typeface="Times New Roman" panose="02020603050405020304" pitchFamily="18" charset="0"/>
            </a:endParaRPr>
          </a:p>
          <a:p>
            <a:pPr fontAlgn="base"/>
            <a:endParaRPr lang="en-US" sz="1400" dirty="0">
              <a:latin typeface="Times New Roman" panose="02020603050405020304" pitchFamily="18" charset="0"/>
              <a:cs typeface="Times New Roman" panose="02020603050405020304" pitchFamily="18" charset="0"/>
            </a:endParaRPr>
          </a:p>
          <a:p>
            <a:endParaRPr lang="en-IN" sz="1400" dirty="0"/>
          </a:p>
        </p:txBody>
      </p:sp>
      <p:pic>
        <p:nvPicPr>
          <p:cNvPr id="10" name="Picture 9">
            <a:extLst>
              <a:ext uri="{FF2B5EF4-FFF2-40B4-BE49-F238E27FC236}">
                <a16:creationId xmlns:a16="http://schemas.microsoft.com/office/drawing/2014/main" id="{7635E9E9-B362-1A92-B509-2530FBB3CC2C}"/>
              </a:ext>
            </a:extLst>
          </p:cNvPr>
          <p:cNvPicPr>
            <a:picLocks noChangeAspect="1"/>
          </p:cNvPicPr>
          <p:nvPr/>
        </p:nvPicPr>
        <p:blipFill rotWithShape="1">
          <a:blip r:embed="rId2"/>
          <a:srcRect l="7383" r="1047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DF459CB6-85EC-96BA-5EC1-ED4F913C5F4B}"/>
              </a:ext>
            </a:extLst>
          </p:cNvPr>
          <p:cNvSpPr>
            <a:spLocks noGrp="1"/>
          </p:cNvSpPr>
          <p:nvPr>
            <p:ph type="sldNum" sz="quarter" idx="12"/>
          </p:nvPr>
        </p:nvSpPr>
        <p:spPr>
          <a:xfrm>
            <a:off x="8610600" y="6356350"/>
            <a:ext cx="2743200" cy="365125"/>
          </a:xfrm>
        </p:spPr>
        <p:txBody>
          <a:bodyPr>
            <a:normAutofit/>
          </a:bodyPr>
          <a:lstStyle/>
          <a:p>
            <a:pPr>
              <a:spcAft>
                <a:spcPts val="600"/>
              </a:spcAft>
            </a:pPr>
            <a:fld id="{C7F1B9D8-1D95-44B3-9E1C-E404196FC055}" type="slidenum">
              <a:rPr lang="hi-IN">
                <a:solidFill>
                  <a:srgbClr val="FFFFFF"/>
                </a:solidFill>
              </a:rPr>
              <a:pPr>
                <a:spcAft>
                  <a:spcPts val="600"/>
                </a:spcAft>
              </a:pPr>
              <a:t>49</a:t>
            </a:fld>
            <a:endParaRPr lang="hi-IN">
              <a:solidFill>
                <a:srgbClr val="FFFFFF"/>
              </a:solidFill>
            </a:endParaRPr>
          </a:p>
        </p:txBody>
      </p:sp>
    </p:spTree>
    <p:extLst>
      <p:ext uri="{BB962C8B-B14F-4D97-AF65-F5344CB8AC3E}">
        <p14:creationId xmlns:p14="http://schemas.microsoft.com/office/powerpoint/2010/main" val="3490982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FEE691-4D3F-9C6C-A2CA-78B3AF717B7B}"/>
              </a:ext>
            </a:extLst>
          </p:cNvPr>
          <p:cNvSpPr>
            <a:spLocks noGrp="1"/>
          </p:cNvSpPr>
          <p:nvPr>
            <p:ph idx="1"/>
          </p:nvPr>
        </p:nvSpPr>
        <p:spPr>
          <a:xfrm>
            <a:off x="838199" y="1400175"/>
            <a:ext cx="10713631" cy="4776788"/>
          </a:xfrm>
        </p:spPr>
        <p:txBody>
          <a:bodyPr anchor="ctr">
            <a:normAutofit/>
          </a:bodyPr>
          <a:lstStyle/>
          <a:p>
            <a:r>
              <a:rPr lang="en-US" dirty="0"/>
              <a:t>Retail Banking : Also Known As Consumer Banking /Personal Banking Provides Financial Services To Individual Consumers Rather Than Businesses.</a:t>
            </a:r>
          </a:p>
          <a:p>
            <a:r>
              <a:rPr lang="en-US" dirty="0"/>
              <a:t>The Three Important Functions Are Credit ,Deposit And Money Management </a:t>
            </a:r>
          </a:p>
          <a:p>
            <a:r>
              <a:rPr lang="en-US" dirty="0"/>
              <a:t>Retail Banking Services Are Provided To Individuals In The General Public.</a:t>
            </a:r>
          </a:p>
          <a:p>
            <a:r>
              <a:rPr lang="en-US" dirty="0"/>
              <a:t>Corporate Banking Services Are Only Provided To Small Or Large Companies And Corporate Bodies.</a:t>
            </a:r>
            <a:endParaRPr lang="en-IN" dirty="0"/>
          </a:p>
        </p:txBody>
      </p:sp>
      <p:sp>
        <p:nvSpPr>
          <p:cNvPr id="3" name="Title 2">
            <a:extLst>
              <a:ext uri="{FF2B5EF4-FFF2-40B4-BE49-F238E27FC236}">
                <a16:creationId xmlns:a16="http://schemas.microsoft.com/office/drawing/2014/main" id="{058B254E-4E4A-52C2-B391-AF0EF8241D36}"/>
              </a:ext>
            </a:extLst>
          </p:cNvPr>
          <p:cNvSpPr>
            <a:spLocks noGrp="1"/>
          </p:cNvSpPr>
          <p:nvPr>
            <p:ph type="title"/>
          </p:nvPr>
        </p:nvSpPr>
        <p:spPr/>
        <p:txBody>
          <a:bodyPr/>
          <a:lstStyle/>
          <a:p>
            <a:r>
              <a:rPr lang="en-IN" dirty="0"/>
              <a:t>Meaning of Retail Banking </a:t>
            </a:r>
          </a:p>
        </p:txBody>
      </p:sp>
      <p:sp>
        <p:nvSpPr>
          <p:cNvPr id="4" name="Slide Number Placeholder 3">
            <a:extLst>
              <a:ext uri="{FF2B5EF4-FFF2-40B4-BE49-F238E27FC236}">
                <a16:creationId xmlns:a16="http://schemas.microsoft.com/office/drawing/2014/main" id="{3C1E867D-9E9C-9181-7B89-91AB294BF46D}"/>
              </a:ext>
            </a:extLst>
          </p:cNvPr>
          <p:cNvSpPr>
            <a:spLocks noGrp="1"/>
          </p:cNvSpPr>
          <p:nvPr>
            <p:ph type="sldNum" sz="quarter" idx="12"/>
          </p:nvPr>
        </p:nvSpPr>
        <p:spPr/>
        <p:txBody>
          <a:bodyPr/>
          <a:lstStyle/>
          <a:p>
            <a:fld id="{C7F1B9D8-1D95-44B3-9E1C-E404196FC055}" type="slidenum">
              <a:rPr lang="hi-IN" smtClean="0"/>
              <a:pPr/>
              <a:t>5</a:t>
            </a:fld>
            <a:endParaRPr lang="hi-IN"/>
          </a:p>
        </p:txBody>
      </p:sp>
    </p:spTree>
    <p:extLst>
      <p:ext uri="{BB962C8B-B14F-4D97-AF65-F5344CB8AC3E}">
        <p14:creationId xmlns:p14="http://schemas.microsoft.com/office/powerpoint/2010/main" val="2224177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5E866C-857F-74CF-B5D4-B36F0743FB0B}"/>
              </a:ext>
            </a:extLst>
          </p:cNvPr>
          <p:cNvSpPr>
            <a:spLocks noGrp="1"/>
          </p:cNvSpPr>
          <p:nvPr>
            <p:ph type="title"/>
          </p:nvPr>
        </p:nvSpPr>
        <p:spPr>
          <a:xfrm flipH="1">
            <a:off x="8610600" y="455024"/>
            <a:ext cx="45719" cy="45719"/>
          </a:xfrm>
        </p:spPr>
        <p:txBody>
          <a:bodyPr>
            <a:normAutofit fontScale="90000"/>
          </a:bodyPr>
          <a:lstStyle/>
          <a:p>
            <a:endParaRPr lang="en-IN" dirty="0"/>
          </a:p>
        </p:txBody>
      </p:sp>
      <p:sp>
        <p:nvSpPr>
          <p:cNvPr id="2" name="Content Placeholder 1">
            <a:extLst>
              <a:ext uri="{FF2B5EF4-FFF2-40B4-BE49-F238E27FC236}">
                <a16:creationId xmlns:a16="http://schemas.microsoft.com/office/drawing/2014/main" id="{E2C95467-5FC6-03C3-1437-128FAD1AE7AD}"/>
              </a:ext>
            </a:extLst>
          </p:cNvPr>
          <p:cNvSpPr>
            <a:spLocks noGrp="1"/>
          </p:cNvSpPr>
          <p:nvPr>
            <p:ph idx="1"/>
          </p:nvPr>
        </p:nvSpPr>
        <p:spPr>
          <a:xfrm>
            <a:off x="616449" y="934948"/>
            <a:ext cx="5473067" cy="5242015"/>
          </a:xfrm>
        </p:spPr>
        <p:txBody>
          <a:bodyPr>
            <a:normAutofit/>
          </a:bodyPr>
          <a:lstStyle/>
          <a:p>
            <a:r>
              <a:rPr lang="en-US" sz="2400" b="1" dirty="0">
                <a:solidFill>
                  <a:srgbClr val="0070C0"/>
                </a:solidFill>
                <a:latin typeface="Times New Roman" panose="02020603050405020304" pitchFamily="18" charset="0"/>
                <a:cs typeface="Times New Roman" panose="02020603050405020304" pitchFamily="18" charset="0"/>
              </a:rPr>
              <a:t>Partnerships and Alliances:</a:t>
            </a:r>
          </a:p>
          <a:p>
            <a:pPr marL="266700" lvl="1" indent="-266700" fontAlgn="base">
              <a:spcBef>
                <a:spcPts val="100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Payment networks often form partnerships with other financial institutions, technology companies, and service providers. These partnerships may involve revenue-sharing arrangements and joint ventures.</a:t>
            </a:r>
          </a:p>
          <a:p>
            <a:r>
              <a:rPr lang="en-US" sz="2400" b="1" dirty="0">
                <a:solidFill>
                  <a:srgbClr val="0070C0"/>
                </a:solidFill>
                <a:latin typeface="Times New Roman" panose="02020603050405020304" pitchFamily="18" charset="0"/>
                <a:cs typeface="Times New Roman" panose="02020603050405020304" pitchFamily="18" charset="0"/>
              </a:rPr>
              <a:t>Card Issuance Fees:</a:t>
            </a:r>
          </a:p>
          <a:p>
            <a:pPr marL="266700" lvl="1" indent="-266700" fontAlgn="base">
              <a:spcBef>
                <a:spcPts val="100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Payment networks may receive fees for each card issued with their branding. This fee is paid by the issuing bank.</a:t>
            </a:r>
          </a:p>
          <a:p>
            <a:r>
              <a:rPr lang="en-US" sz="2400" b="1" dirty="0">
                <a:solidFill>
                  <a:srgbClr val="0070C0"/>
                </a:solidFill>
                <a:latin typeface="Times New Roman" panose="02020603050405020304" pitchFamily="18" charset="0"/>
                <a:cs typeface="Times New Roman" panose="02020603050405020304" pitchFamily="18" charset="0"/>
              </a:rPr>
              <a:t>Security and Compliance Services:</a:t>
            </a:r>
          </a:p>
          <a:p>
            <a:pPr marL="266700" lvl="1" indent="-266700" fontAlgn="base">
              <a:spcBef>
                <a:spcPts val="100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Payment networks provide security and compliance services to ensure that transactions are secure and comply with industry standards, such as the Payment Card Industry Data Security Standard (PCI DSS). They may charge fees for these services.</a:t>
            </a:r>
          </a:p>
          <a:p>
            <a:endParaRPr lang="en-IN" sz="1400" dirty="0"/>
          </a:p>
        </p:txBody>
      </p:sp>
      <p:pic>
        <p:nvPicPr>
          <p:cNvPr id="6" name="Picture 5">
            <a:extLst>
              <a:ext uri="{FF2B5EF4-FFF2-40B4-BE49-F238E27FC236}">
                <a16:creationId xmlns:a16="http://schemas.microsoft.com/office/drawing/2014/main" id="{0DFB9C17-9588-6C85-C7BF-7F13B74660EB}"/>
              </a:ext>
            </a:extLst>
          </p:cNvPr>
          <p:cNvPicPr>
            <a:picLocks noChangeAspect="1"/>
          </p:cNvPicPr>
          <p:nvPr/>
        </p:nvPicPr>
        <p:blipFill rotWithShape="1">
          <a:blip r:embed="rId2"/>
          <a:srcRect r="447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A32E0BC6-74E2-FEB1-A334-49B86CF12B17}"/>
              </a:ext>
            </a:extLst>
          </p:cNvPr>
          <p:cNvSpPr>
            <a:spLocks noGrp="1"/>
          </p:cNvSpPr>
          <p:nvPr>
            <p:ph type="sldNum" sz="quarter" idx="12"/>
          </p:nvPr>
        </p:nvSpPr>
        <p:spPr>
          <a:xfrm>
            <a:off x="8610600" y="6356350"/>
            <a:ext cx="2743200" cy="365125"/>
          </a:xfrm>
        </p:spPr>
        <p:txBody>
          <a:bodyPr>
            <a:normAutofit/>
          </a:bodyPr>
          <a:lstStyle/>
          <a:p>
            <a:pPr>
              <a:spcAft>
                <a:spcPts val="600"/>
              </a:spcAft>
            </a:pPr>
            <a:fld id="{C7F1B9D8-1D95-44B3-9E1C-E404196FC055}" type="slidenum">
              <a:rPr lang="hi-IN">
                <a:solidFill>
                  <a:srgbClr val="FFFFFF"/>
                </a:solidFill>
              </a:rPr>
              <a:pPr>
                <a:spcAft>
                  <a:spcPts val="600"/>
                </a:spcAft>
              </a:pPr>
              <a:t>50</a:t>
            </a:fld>
            <a:endParaRPr lang="hi-IN">
              <a:solidFill>
                <a:srgbClr val="FFFFFF"/>
              </a:solidFill>
            </a:endParaRPr>
          </a:p>
        </p:txBody>
      </p:sp>
    </p:spTree>
    <p:extLst>
      <p:ext uri="{BB962C8B-B14F-4D97-AF65-F5344CB8AC3E}">
        <p14:creationId xmlns:p14="http://schemas.microsoft.com/office/powerpoint/2010/main" val="1241944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433D2E-5100-5BCB-CEF1-B927F9DB902A}"/>
              </a:ext>
            </a:extLst>
          </p:cNvPr>
          <p:cNvSpPr/>
          <p:nvPr/>
        </p:nvSpPr>
        <p:spPr>
          <a:xfrm>
            <a:off x="10476216" y="0"/>
            <a:ext cx="1715784" cy="5106256"/>
          </a:xfrm>
          <a:prstGeom prst="rect">
            <a:avLst/>
          </a:prstGeom>
          <a:solidFill>
            <a:srgbClr val="D124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181498B-F19A-06C4-7C2D-EA71B7590F23}"/>
              </a:ext>
            </a:extLst>
          </p:cNvPr>
          <p:cNvSpPr/>
          <p:nvPr/>
        </p:nvSpPr>
        <p:spPr>
          <a:xfrm>
            <a:off x="10161142" y="0"/>
            <a:ext cx="102742" cy="4448710"/>
          </a:xfrm>
          <a:prstGeom prst="rect">
            <a:avLst/>
          </a:prstGeom>
          <a:solidFill>
            <a:srgbClr val="D124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light bulb and coins stacked on each other&#10;&#10;Description automatically generated">
            <a:extLst>
              <a:ext uri="{FF2B5EF4-FFF2-40B4-BE49-F238E27FC236}">
                <a16:creationId xmlns:a16="http://schemas.microsoft.com/office/drawing/2014/main" id="{995D044E-3842-7EC2-62B1-0F643DC2B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36" y="1456361"/>
            <a:ext cx="10032928" cy="4705565"/>
          </a:xfrm>
          <a:prstGeom prst="rect">
            <a:avLst/>
          </a:prstGeom>
        </p:spPr>
      </p:pic>
      <p:sp>
        <p:nvSpPr>
          <p:cNvPr id="9" name="Rectangle 8">
            <a:extLst>
              <a:ext uri="{FF2B5EF4-FFF2-40B4-BE49-F238E27FC236}">
                <a16:creationId xmlns:a16="http://schemas.microsoft.com/office/drawing/2014/main" id="{FC52F315-F0BB-73DD-83BA-080BC3B7965F}"/>
              </a:ext>
            </a:extLst>
          </p:cNvPr>
          <p:cNvSpPr/>
          <p:nvPr/>
        </p:nvSpPr>
        <p:spPr>
          <a:xfrm>
            <a:off x="879190" y="5971854"/>
            <a:ext cx="400692" cy="380143"/>
          </a:xfrm>
          <a:prstGeom prst="rect">
            <a:avLst/>
          </a:prstGeom>
          <a:solidFill>
            <a:srgbClr val="D124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BE8909E3-CAD2-7DA1-7F5C-B12F18B931E3}"/>
              </a:ext>
            </a:extLst>
          </p:cNvPr>
          <p:cNvCxnSpPr>
            <a:cxnSpLocks/>
          </p:cNvCxnSpPr>
          <p:nvPr/>
        </p:nvCxnSpPr>
        <p:spPr>
          <a:xfrm>
            <a:off x="11620072" y="0"/>
            <a:ext cx="0" cy="6000108"/>
          </a:xfrm>
          <a:prstGeom prst="line">
            <a:avLst/>
          </a:prstGeom>
          <a:ln w="19050"/>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2CD462F4-7A1A-0C1A-6E9B-BC1A4DD5B8F5}"/>
              </a:ext>
            </a:extLst>
          </p:cNvPr>
          <p:cNvSpPr/>
          <p:nvPr/>
        </p:nvSpPr>
        <p:spPr>
          <a:xfrm>
            <a:off x="11558428" y="1353618"/>
            <a:ext cx="102738" cy="102740"/>
          </a:xfrm>
          <a:prstGeom prst="ellipse">
            <a:avLst/>
          </a:prstGeom>
          <a:solidFill>
            <a:srgbClr val="18509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F2EE79C-43FD-C35D-DD2E-96CB9219F120}"/>
              </a:ext>
            </a:extLst>
          </p:cNvPr>
          <p:cNvSpPr/>
          <p:nvPr/>
        </p:nvSpPr>
        <p:spPr>
          <a:xfrm>
            <a:off x="11578976" y="1664413"/>
            <a:ext cx="102738" cy="4497513"/>
          </a:xfrm>
          <a:prstGeom prst="rect">
            <a:avLst/>
          </a:prstGeom>
          <a:solidFill>
            <a:srgbClr val="1850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7">
            <a:extLst>
              <a:ext uri="{FF2B5EF4-FFF2-40B4-BE49-F238E27FC236}">
                <a16:creationId xmlns:a16="http://schemas.microsoft.com/office/drawing/2014/main" id="{077A9E50-7539-3586-DB4A-3BBF69C6053B}"/>
              </a:ext>
            </a:extLst>
          </p:cNvPr>
          <p:cNvSpPr txBox="1">
            <a:spLocks/>
          </p:cNvSpPr>
          <p:nvPr/>
        </p:nvSpPr>
        <p:spPr>
          <a:xfrm>
            <a:off x="1007621" y="451917"/>
            <a:ext cx="9690100" cy="10044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Wealth Management</a:t>
            </a:r>
            <a:endParaRPr lang="en-IN" sz="6000" dirty="0"/>
          </a:p>
        </p:txBody>
      </p:sp>
      <p:sp>
        <p:nvSpPr>
          <p:cNvPr id="2" name="TextBox 1">
            <a:extLst>
              <a:ext uri="{FF2B5EF4-FFF2-40B4-BE49-F238E27FC236}">
                <a16:creationId xmlns:a16="http://schemas.microsoft.com/office/drawing/2014/main" id="{3D8F6E5F-871F-3B43-DA14-84A5E54D8C44}"/>
              </a:ext>
            </a:extLst>
          </p:cNvPr>
          <p:cNvSpPr txBox="1"/>
          <p:nvPr/>
        </p:nvSpPr>
        <p:spPr>
          <a:xfrm>
            <a:off x="1151457" y="1541340"/>
            <a:ext cx="5136325" cy="400110"/>
          </a:xfrm>
          <a:prstGeom prst="rect">
            <a:avLst/>
          </a:prstGeom>
          <a:noFill/>
        </p:spPr>
        <p:txBody>
          <a:bodyPr wrap="square" rtlCol="0">
            <a:spAutoFit/>
          </a:bodyPr>
          <a:lstStyle/>
          <a:p>
            <a:r>
              <a:rPr lang="en-US" sz="2000" i="1" dirty="0">
                <a:solidFill>
                  <a:schemeClr val="bg1"/>
                </a:solidFill>
              </a:rPr>
              <a:t>By -  Simran Soni &amp; Prathamesh Anilrao Videkar</a:t>
            </a:r>
            <a:endParaRPr lang="en-IN" sz="2000" i="1" dirty="0">
              <a:solidFill>
                <a:schemeClr val="bg1"/>
              </a:solidFill>
            </a:endParaRPr>
          </a:p>
        </p:txBody>
      </p:sp>
    </p:spTree>
    <p:extLst>
      <p:ext uri="{BB962C8B-B14F-4D97-AF65-F5344CB8AC3E}">
        <p14:creationId xmlns:p14="http://schemas.microsoft.com/office/powerpoint/2010/main" val="11437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D44A7C-69B4-FC92-4E4B-7CD681AF5EB9}"/>
              </a:ext>
            </a:extLst>
          </p:cNvPr>
          <p:cNvSpPr>
            <a:spLocks noGrp="1"/>
          </p:cNvSpPr>
          <p:nvPr>
            <p:ph type="sldNum" sz="quarter" idx="12"/>
          </p:nvPr>
        </p:nvSpPr>
        <p:spPr>
          <a:xfrm>
            <a:off x="481013" y="6356350"/>
            <a:ext cx="685800" cy="365125"/>
          </a:xfrm>
        </p:spPr>
        <p:txBody>
          <a:bodyPr>
            <a:normAutofit/>
          </a:bodyPr>
          <a:lstStyle/>
          <a:p>
            <a:pPr algn="l">
              <a:spcAft>
                <a:spcPts val="600"/>
              </a:spcAft>
            </a:pPr>
            <a:fld id="{C7F1B9D8-1D95-44B3-9E1C-E404196FC055}" type="slidenum">
              <a:rPr lang="hi-IN" sz="1200">
                <a:solidFill>
                  <a:srgbClr val="FFFFFF"/>
                </a:solidFill>
              </a:rPr>
              <a:pPr algn="l">
                <a:spcAft>
                  <a:spcPts val="600"/>
                </a:spcAft>
              </a:pPr>
              <a:t>52</a:t>
            </a:fld>
            <a:endParaRPr lang="hi-IN" sz="1200">
              <a:solidFill>
                <a:srgbClr val="FFFFFF"/>
              </a:solidFill>
            </a:endParaRPr>
          </a:p>
        </p:txBody>
      </p:sp>
      <p:sp>
        <p:nvSpPr>
          <p:cNvPr id="8" name="Title 7">
            <a:extLst>
              <a:ext uri="{FF2B5EF4-FFF2-40B4-BE49-F238E27FC236}">
                <a16:creationId xmlns:a16="http://schemas.microsoft.com/office/drawing/2014/main" id="{41CEC0C7-C5E9-DD35-DB7A-7C7A5F977EFE}"/>
              </a:ext>
            </a:extLst>
          </p:cNvPr>
          <p:cNvSpPr>
            <a:spLocks noGrp="1"/>
          </p:cNvSpPr>
          <p:nvPr>
            <p:ph type="title"/>
          </p:nvPr>
        </p:nvSpPr>
        <p:spPr>
          <a:xfrm>
            <a:off x="481013" y="236535"/>
            <a:ext cx="9690100" cy="424732"/>
          </a:xfrm>
        </p:spPr>
        <p:txBody>
          <a:bodyPr vert="horz" lIns="91440" tIns="45720" rIns="91440" bIns="45720" rtlCol="0" anchor="ctr">
            <a:spAutoFit/>
          </a:bodyPr>
          <a:lstStyle/>
          <a:p>
            <a:r>
              <a:rPr lang="en-US" dirty="0"/>
              <a:t>Introduction to Wealth Management</a:t>
            </a:r>
            <a:endParaRPr lang="en-IN" dirty="0"/>
          </a:p>
        </p:txBody>
      </p:sp>
      <p:sp>
        <p:nvSpPr>
          <p:cNvPr id="6" name="TextBox 5">
            <a:extLst>
              <a:ext uri="{FF2B5EF4-FFF2-40B4-BE49-F238E27FC236}">
                <a16:creationId xmlns:a16="http://schemas.microsoft.com/office/drawing/2014/main" id="{CC09F645-34A9-72A5-4028-1FE9569FF7C8}"/>
              </a:ext>
            </a:extLst>
          </p:cNvPr>
          <p:cNvSpPr txBox="1"/>
          <p:nvPr/>
        </p:nvSpPr>
        <p:spPr>
          <a:xfrm>
            <a:off x="481013" y="1305341"/>
            <a:ext cx="10685124" cy="1338828"/>
          </a:xfrm>
          <a:prstGeom prst="rect">
            <a:avLst/>
          </a:prstGeom>
          <a:noFill/>
        </p:spPr>
        <p:txBody>
          <a:bodyPr wrap="square">
            <a:spAutoFit/>
          </a:bodyPr>
          <a:lstStyle/>
          <a:p>
            <a:pPr algn="l">
              <a:lnSpc>
                <a:spcPct val="150000"/>
              </a:lnSpc>
            </a:pPr>
            <a:r>
              <a:rPr lang="en-US" sz="2000" b="1" i="0" dirty="0">
                <a:effectLst/>
              </a:rPr>
              <a:t>What is Wealth?</a:t>
            </a:r>
          </a:p>
          <a:p>
            <a:pPr marL="285750" indent="-285750" algn="l">
              <a:buFont typeface="Arial" panose="020B0604020202020204" pitchFamily="34" charset="0"/>
              <a:buChar char="•"/>
            </a:pPr>
            <a:r>
              <a:rPr lang="en-US" sz="1700" b="0" i="0" dirty="0">
                <a:effectLst/>
              </a:rPr>
              <a:t>Wealth is an abundance of valuable resources and assets.</a:t>
            </a:r>
          </a:p>
          <a:p>
            <a:pPr marL="285750" indent="-285750" algn="l">
              <a:buFont typeface="Arial" panose="020B0604020202020204" pitchFamily="34" charset="0"/>
              <a:buChar char="•"/>
            </a:pPr>
            <a:r>
              <a:rPr lang="en-US" sz="1700" b="0" i="0" dirty="0">
                <a:effectLst/>
              </a:rPr>
              <a:t>It often goes beyond the mere possession of money and includes various forms of valuable possessions, such as real estate, investments, stocks, bonds, valuable goods, and resources.</a:t>
            </a:r>
          </a:p>
        </p:txBody>
      </p:sp>
      <p:sp>
        <p:nvSpPr>
          <p:cNvPr id="7" name="TextBox 6">
            <a:extLst>
              <a:ext uri="{FF2B5EF4-FFF2-40B4-BE49-F238E27FC236}">
                <a16:creationId xmlns:a16="http://schemas.microsoft.com/office/drawing/2014/main" id="{DD7FEF3C-75FC-8152-B61B-09C6E30AF18B}"/>
              </a:ext>
            </a:extLst>
          </p:cNvPr>
          <p:cNvSpPr txBox="1"/>
          <p:nvPr/>
        </p:nvSpPr>
        <p:spPr>
          <a:xfrm>
            <a:off x="481013" y="2807332"/>
            <a:ext cx="10685124" cy="3739485"/>
          </a:xfrm>
          <a:prstGeom prst="rect">
            <a:avLst/>
          </a:prstGeom>
          <a:noFill/>
        </p:spPr>
        <p:txBody>
          <a:bodyPr wrap="square">
            <a:spAutoFit/>
          </a:bodyPr>
          <a:lstStyle/>
          <a:p>
            <a:pPr algn="l">
              <a:lnSpc>
                <a:spcPct val="150000"/>
              </a:lnSpc>
            </a:pPr>
            <a:r>
              <a:rPr lang="en-US" sz="2000" b="1" i="0" dirty="0">
                <a:effectLst/>
              </a:rPr>
              <a:t>What is Wealth Management?</a:t>
            </a:r>
          </a:p>
          <a:p>
            <a:pPr marL="285750" indent="-285750" algn="l">
              <a:buFont typeface="Arial" panose="020B0604020202020204" pitchFamily="34" charset="0"/>
              <a:buChar char="•"/>
            </a:pPr>
            <a:r>
              <a:rPr lang="en-US" sz="1700" b="0" i="0" dirty="0">
                <a:effectLst/>
              </a:rPr>
              <a:t>Wealth management is a </a:t>
            </a:r>
            <a:r>
              <a:rPr lang="en-US" sz="1700" b="1" i="0" dirty="0">
                <a:effectLst/>
              </a:rPr>
              <a:t>holistic service </a:t>
            </a:r>
            <a:r>
              <a:rPr lang="en-US" sz="1700" b="0" i="0" dirty="0">
                <a:effectLst/>
              </a:rPr>
              <a:t>that focuses on helping mid- to high-net-worth clients grow their wealth, manage their liability exposure and devise strategies to pass their wealth on to their designated heirs.</a:t>
            </a:r>
          </a:p>
          <a:p>
            <a:pPr marL="285750" indent="-285750" algn="l">
              <a:buFont typeface="Arial" panose="020B0604020202020204" pitchFamily="34" charset="0"/>
              <a:buChar char="•"/>
            </a:pPr>
            <a:r>
              <a:rPr lang="en-US" sz="1700" b="0" i="0" dirty="0">
                <a:effectLst/>
              </a:rPr>
              <a:t>The reason to use a wealth management firm is to seek strategies to help maintain and grow your total wealth.</a:t>
            </a:r>
          </a:p>
          <a:p>
            <a:pPr marL="285750" indent="-285750">
              <a:buFont typeface="Arial" panose="020B0604020202020204" pitchFamily="34" charset="0"/>
              <a:buChar char="•"/>
            </a:pPr>
            <a:r>
              <a:rPr lang="en-US" sz="1700" b="1" i="0" dirty="0">
                <a:solidFill>
                  <a:srgbClr val="022C43"/>
                </a:solidFill>
                <a:effectLst/>
              </a:rPr>
              <a:t>Wealth Managers </a:t>
            </a:r>
            <a:r>
              <a:rPr lang="en-US" sz="1700" b="0" i="0" dirty="0">
                <a:solidFill>
                  <a:srgbClr val="000000"/>
                </a:solidFill>
                <a:effectLst/>
              </a:rPr>
              <a:t>use a collaborative approach to learn more about the unique circumstances of their customers and then create a </a:t>
            </a:r>
            <a:r>
              <a:rPr lang="en-US" sz="1700" b="1" i="0" dirty="0">
                <a:effectLst/>
              </a:rPr>
              <a:t>personalized plan </a:t>
            </a:r>
            <a:r>
              <a:rPr lang="en-US" sz="1700" b="0" i="0" dirty="0">
                <a:solidFill>
                  <a:srgbClr val="000000"/>
                </a:solidFill>
                <a:effectLst/>
              </a:rPr>
              <a:t>using a range of financial products and services.</a:t>
            </a:r>
          </a:p>
          <a:p>
            <a:pPr marL="285750" indent="-285750">
              <a:buFont typeface="Arial" panose="020B0604020202020204" pitchFamily="34" charset="0"/>
              <a:buChar char="•"/>
            </a:pPr>
            <a:r>
              <a:rPr lang="en-US" sz="1700" b="0" i="0" dirty="0">
                <a:effectLst/>
              </a:rPr>
              <a:t>These advisors are high-level professionals and experts.</a:t>
            </a:r>
          </a:p>
          <a:p>
            <a:pPr marL="285750" indent="-285750">
              <a:buFont typeface="Arial" panose="020B0604020202020204" pitchFamily="34" charset="0"/>
              <a:buChar char="•"/>
            </a:pPr>
            <a:r>
              <a:rPr lang="en-US" sz="1700" b="0" i="0" dirty="0">
                <a:effectLst/>
              </a:rPr>
              <a:t>Wealth management is different from investment advice. The former is a more holistic approach in which a single manager coordinates all the services needed to manage their money and plan for the client's needs, including the current and future needs of the client's family.</a:t>
            </a:r>
          </a:p>
          <a:p>
            <a:pPr marL="285750" indent="-285750" algn="l">
              <a:buFont typeface="Arial" panose="020B0604020202020204" pitchFamily="34" charset="0"/>
              <a:buChar char="•"/>
            </a:pPr>
            <a:endParaRPr lang="en-US" b="0" i="0" dirty="0">
              <a:effectLst/>
            </a:endParaRPr>
          </a:p>
          <a:p>
            <a:pPr marL="285750" indent="-285750" algn="l">
              <a:buFont typeface="Arial" panose="020B0604020202020204" pitchFamily="34" charset="0"/>
              <a:buChar char="•"/>
            </a:pPr>
            <a:endParaRPr lang="en-US" b="0" i="0" dirty="0">
              <a:effectLst/>
            </a:endParaRPr>
          </a:p>
          <a:p>
            <a:pPr marL="285750" indent="-285750" algn="l">
              <a:buFont typeface="Arial" panose="020B0604020202020204" pitchFamily="34" charset="0"/>
              <a:buChar char="•"/>
            </a:pPr>
            <a:endParaRPr lang="en-US" b="0" i="0" dirty="0">
              <a:effectLst/>
              <a:latin typeface="Söhne"/>
            </a:endParaRPr>
          </a:p>
        </p:txBody>
      </p:sp>
    </p:spTree>
    <p:extLst>
      <p:ext uri="{BB962C8B-B14F-4D97-AF65-F5344CB8AC3E}">
        <p14:creationId xmlns:p14="http://schemas.microsoft.com/office/powerpoint/2010/main" val="1590452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D44A7C-69B4-FC92-4E4B-7CD681AF5EB9}"/>
              </a:ext>
            </a:extLst>
          </p:cNvPr>
          <p:cNvSpPr>
            <a:spLocks noGrp="1"/>
          </p:cNvSpPr>
          <p:nvPr>
            <p:ph type="sldNum" sz="quarter" idx="12"/>
          </p:nvPr>
        </p:nvSpPr>
        <p:spPr>
          <a:xfrm>
            <a:off x="481013" y="6356350"/>
            <a:ext cx="685800" cy="365125"/>
          </a:xfrm>
        </p:spPr>
        <p:txBody>
          <a:bodyPr>
            <a:normAutofit/>
          </a:bodyPr>
          <a:lstStyle/>
          <a:p>
            <a:pPr algn="l">
              <a:spcAft>
                <a:spcPts val="600"/>
              </a:spcAft>
            </a:pPr>
            <a:fld id="{C7F1B9D8-1D95-44B3-9E1C-E404196FC055}" type="slidenum">
              <a:rPr lang="hi-IN" sz="1200">
                <a:solidFill>
                  <a:srgbClr val="FFFFFF"/>
                </a:solidFill>
              </a:rPr>
              <a:pPr algn="l">
                <a:spcAft>
                  <a:spcPts val="600"/>
                </a:spcAft>
              </a:pPr>
              <a:t>53</a:t>
            </a:fld>
            <a:endParaRPr lang="hi-IN" sz="1200">
              <a:solidFill>
                <a:srgbClr val="FFFFFF"/>
              </a:solidFill>
            </a:endParaRPr>
          </a:p>
        </p:txBody>
      </p:sp>
      <p:sp>
        <p:nvSpPr>
          <p:cNvPr id="8" name="Title 7">
            <a:extLst>
              <a:ext uri="{FF2B5EF4-FFF2-40B4-BE49-F238E27FC236}">
                <a16:creationId xmlns:a16="http://schemas.microsoft.com/office/drawing/2014/main" id="{41CEC0C7-C5E9-DD35-DB7A-7C7A5F977EFE}"/>
              </a:ext>
            </a:extLst>
          </p:cNvPr>
          <p:cNvSpPr>
            <a:spLocks noGrp="1"/>
          </p:cNvSpPr>
          <p:nvPr>
            <p:ph type="title"/>
          </p:nvPr>
        </p:nvSpPr>
        <p:spPr>
          <a:xfrm>
            <a:off x="410969" y="258096"/>
            <a:ext cx="9607052" cy="424732"/>
          </a:xfrm>
        </p:spPr>
        <p:txBody>
          <a:bodyPr vert="horz" lIns="91440" tIns="45720" rIns="91440" bIns="45720" rtlCol="0" anchor="ctr">
            <a:spAutoFit/>
          </a:bodyPr>
          <a:lstStyle/>
          <a:p>
            <a:r>
              <a:rPr lang="en-US" dirty="0"/>
              <a:t>How does Wealth Management Works?</a:t>
            </a:r>
            <a:endParaRPr lang="en-IN" dirty="0"/>
          </a:p>
        </p:txBody>
      </p:sp>
      <p:sp>
        <p:nvSpPr>
          <p:cNvPr id="3" name="TextBox 2">
            <a:extLst>
              <a:ext uri="{FF2B5EF4-FFF2-40B4-BE49-F238E27FC236}">
                <a16:creationId xmlns:a16="http://schemas.microsoft.com/office/drawing/2014/main" id="{041606A3-5145-D6CD-83B5-9368392E8262}"/>
              </a:ext>
            </a:extLst>
          </p:cNvPr>
          <p:cNvSpPr txBox="1"/>
          <p:nvPr/>
        </p:nvSpPr>
        <p:spPr>
          <a:xfrm>
            <a:off x="410969" y="1281525"/>
            <a:ext cx="11077414" cy="4893647"/>
          </a:xfrm>
          <a:prstGeom prst="rect">
            <a:avLst/>
          </a:prstGeom>
          <a:noFill/>
        </p:spPr>
        <p:txBody>
          <a:bodyPr wrap="square">
            <a:spAutoFit/>
          </a:bodyPr>
          <a:lstStyle/>
          <a:p>
            <a:pPr marL="285750" indent="-285750">
              <a:buFont typeface="Arial" panose="020B0604020202020204" pitchFamily="34" charset="0"/>
              <a:buChar char="•"/>
            </a:pPr>
            <a:r>
              <a:rPr lang="en-US" b="0" i="1" dirty="0">
                <a:effectLst/>
              </a:rPr>
              <a:t>Wealth management is a form of financial advisory provided to companies and individuals for proper management of financial matters. </a:t>
            </a:r>
          </a:p>
          <a:p>
            <a:pPr marL="285750" indent="-285750">
              <a:buFont typeface="Arial" panose="020B0604020202020204" pitchFamily="34" charset="0"/>
              <a:buChar char="•"/>
            </a:pPr>
            <a:r>
              <a:rPr lang="en-US" b="0" i="1" dirty="0">
                <a:effectLst/>
              </a:rPr>
              <a:t>Wealth management is tailor-made and client-specific. So, the products and investment types are suggested based on </a:t>
            </a:r>
            <a:r>
              <a:rPr lang="en-US" i="1" dirty="0"/>
              <a:t>client’s </a:t>
            </a:r>
            <a:r>
              <a:rPr lang="en-US" b="0" i="1" dirty="0">
                <a:effectLst/>
              </a:rPr>
              <a:t>preferences. </a:t>
            </a:r>
          </a:p>
          <a:p>
            <a:pPr marL="285750" indent="-285750">
              <a:buFont typeface="Arial" panose="020B0604020202020204" pitchFamily="34" charset="0"/>
              <a:buChar char="•"/>
            </a:pPr>
            <a:r>
              <a:rPr lang="en-US" i="1" dirty="0"/>
              <a:t>R</a:t>
            </a:r>
            <a:r>
              <a:rPr lang="en-US" b="0" i="1" dirty="0">
                <a:effectLst/>
              </a:rPr>
              <a:t>isk appetite, timeline, liabilities, assets, etc., are kept in mind before devising a plan of action.</a:t>
            </a:r>
          </a:p>
          <a:p>
            <a:endParaRPr lang="en-US" b="0" i="1" dirty="0">
              <a:effectLst/>
            </a:endParaRPr>
          </a:p>
          <a:p>
            <a:r>
              <a:rPr lang="en-US" b="1" i="0" u="sng" dirty="0">
                <a:effectLst/>
              </a:rPr>
              <a:t>Steps Involved:</a:t>
            </a:r>
          </a:p>
          <a:p>
            <a:endParaRPr lang="en-US" sz="1700" b="1" i="0" dirty="0">
              <a:effectLst/>
            </a:endParaRPr>
          </a:p>
          <a:p>
            <a:pPr marL="342900" indent="-342900" algn="l">
              <a:buFont typeface="+mj-lt"/>
              <a:buAutoNum type="arabicPeriod"/>
            </a:pPr>
            <a:r>
              <a:rPr lang="en-US" sz="1700" b="1" i="0" dirty="0">
                <a:effectLst/>
              </a:rPr>
              <a:t>Assessment &amp; Goal Setting:</a:t>
            </a:r>
            <a:r>
              <a:rPr lang="en-US" sz="1700" b="0" i="0" dirty="0">
                <a:effectLst/>
              </a:rPr>
              <a:t> Understand client goals, risk tolerance, and financial situation.</a:t>
            </a:r>
          </a:p>
          <a:p>
            <a:pPr marL="342900" indent="-342900" algn="l">
              <a:buFont typeface="+mj-lt"/>
              <a:buAutoNum type="arabicPeriod"/>
            </a:pPr>
            <a:r>
              <a:rPr lang="en-US" sz="1700" b="1" i="0" dirty="0">
                <a:effectLst/>
              </a:rPr>
              <a:t>Financial Planning:</a:t>
            </a:r>
            <a:r>
              <a:rPr lang="en-US" sz="1700" b="0" i="0" dirty="0">
                <a:effectLst/>
              </a:rPr>
              <a:t> Develop a comprehensive financial strategy covering investments, taxes, retirement, and estate planning.</a:t>
            </a:r>
          </a:p>
          <a:p>
            <a:pPr marL="342900" indent="-342900" algn="l">
              <a:buFont typeface="+mj-lt"/>
              <a:buAutoNum type="arabicPeriod"/>
            </a:pPr>
            <a:r>
              <a:rPr lang="en-US" sz="1700" b="1" i="0" dirty="0">
                <a:effectLst/>
              </a:rPr>
              <a:t>Implementation &amp; Execution:</a:t>
            </a:r>
            <a:r>
              <a:rPr lang="en-US" sz="1700" b="0" i="0" dirty="0">
                <a:effectLst/>
              </a:rPr>
              <a:t> Implement the plan by investing in diverse assets aligned with the strategy.</a:t>
            </a:r>
          </a:p>
          <a:p>
            <a:pPr marL="342900" indent="-342900" algn="l">
              <a:buFont typeface="+mj-lt"/>
              <a:buAutoNum type="arabicPeriod"/>
            </a:pPr>
            <a:r>
              <a:rPr lang="en-IN" sz="1700" b="1" i="0" dirty="0">
                <a:effectLst/>
              </a:rPr>
              <a:t>Ongoing Monitoring and Rebalancing</a:t>
            </a:r>
            <a:r>
              <a:rPr lang="en-US" sz="1700" b="1" i="0" dirty="0">
                <a:effectLst/>
              </a:rPr>
              <a:t>:</a:t>
            </a:r>
            <a:r>
              <a:rPr lang="en-US" sz="1700" b="0" i="0" dirty="0">
                <a:effectLst/>
              </a:rPr>
              <a:t> Regularly review and rebalance the portfolio to match changing goals, market conditions, and risk tolerance.</a:t>
            </a:r>
          </a:p>
          <a:p>
            <a:pPr marL="342900" indent="-342900" algn="l">
              <a:buFont typeface="+mj-lt"/>
              <a:buAutoNum type="arabicPeriod"/>
            </a:pPr>
            <a:r>
              <a:rPr lang="en-US" sz="1700" b="1" i="0" dirty="0">
                <a:effectLst/>
              </a:rPr>
              <a:t>Relationship Management:</a:t>
            </a:r>
            <a:r>
              <a:rPr lang="en-US" sz="1700" b="0" i="0" dirty="0">
                <a:effectLst/>
              </a:rPr>
              <a:t> Provide ongoing advice, support, and education while collaborating with other professionals for a holistic approach.</a:t>
            </a:r>
          </a:p>
          <a:p>
            <a:pPr marL="342900" indent="-342900" algn="l">
              <a:buFont typeface="+mj-lt"/>
              <a:buAutoNum type="arabicPeriod"/>
            </a:pPr>
            <a:r>
              <a:rPr lang="en-IN" sz="1700" b="1" i="0" dirty="0">
                <a:effectLst/>
              </a:rPr>
              <a:t>Education and Communication:</a:t>
            </a:r>
            <a:r>
              <a:rPr lang="en-IN" sz="1700" b="0" i="0" dirty="0">
                <a:effectLst/>
              </a:rPr>
              <a:t> </a:t>
            </a:r>
            <a:r>
              <a:rPr lang="en-US" sz="1700" b="0" i="0" dirty="0">
                <a:effectLst/>
              </a:rPr>
              <a:t>Wealth managers aim to educate clients about financial matters, investment strategies, and market trends to ensure clients understand their financial position and the rationale behind recommended actions.</a:t>
            </a:r>
            <a:endParaRPr lang="en-IN" sz="1700" dirty="0"/>
          </a:p>
        </p:txBody>
      </p:sp>
    </p:spTree>
    <p:extLst>
      <p:ext uri="{BB962C8B-B14F-4D97-AF65-F5344CB8AC3E}">
        <p14:creationId xmlns:p14="http://schemas.microsoft.com/office/powerpoint/2010/main" val="2506026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D44A7C-69B4-FC92-4E4B-7CD681AF5EB9}"/>
              </a:ext>
            </a:extLst>
          </p:cNvPr>
          <p:cNvSpPr>
            <a:spLocks noGrp="1"/>
          </p:cNvSpPr>
          <p:nvPr>
            <p:ph type="sldNum" sz="quarter" idx="12"/>
          </p:nvPr>
        </p:nvSpPr>
        <p:spPr>
          <a:xfrm>
            <a:off x="481013" y="6356350"/>
            <a:ext cx="685800" cy="365125"/>
          </a:xfrm>
        </p:spPr>
        <p:txBody>
          <a:bodyPr>
            <a:normAutofit/>
          </a:bodyPr>
          <a:lstStyle/>
          <a:p>
            <a:pPr algn="l">
              <a:spcAft>
                <a:spcPts val="600"/>
              </a:spcAft>
            </a:pPr>
            <a:fld id="{C7F1B9D8-1D95-44B3-9E1C-E404196FC055}" type="slidenum">
              <a:rPr lang="hi-IN" sz="1200">
                <a:solidFill>
                  <a:srgbClr val="FFFFFF"/>
                </a:solidFill>
              </a:rPr>
              <a:pPr algn="l">
                <a:spcAft>
                  <a:spcPts val="600"/>
                </a:spcAft>
              </a:pPr>
              <a:t>54</a:t>
            </a:fld>
            <a:endParaRPr lang="hi-IN" sz="1200">
              <a:solidFill>
                <a:srgbClr val="FFFFFF"/>
              </a:solidFill>
            </a:endParaRPr>
          </a:p>
        </p:txBody>
      </p:sp>
      <p:sp>
        <p:nvSpPr>
          <p:cNvPr id="8" name="Title 7">
            <a:extLst>
              <a:ext uri="{FF2B5EF4-FFF2-40B4-BE49-F238E27FC236}">
                <a16:creationId xmlns:a16="http://schemas.microsoft.com/office/drawing/2014/main" id="{41CEC0C7-C5E9-DD35-DB7A-7C7A5F977EFE}"/>
              </a:ext>
            </a:extLst>
          </p:cNvPr>
          <p:cNvSpPr>
            <a:spLocks noGrp="1"/>
          </p:cNvSpPr>
          <p:nvPr>
            <p:ph type="title"/>
          </p:nvPr>
        </p:nvSpPr>
        <p:spPr>
          <a:xfrm>
            <a:off x="438044" y="218847"/>
            <a:ext cx="9690100" cy="424732"/>
          </a:xfrm>
        </p:spPr>
        <p:txBody>
          <a:bodyPr vert="horz" lIns="91440" tIns="45720" rIns="91440" bIns="45720" rtlCol="0" anchor="ctr">
            <a:spAutoFit/>
          </a:bodyPr>
          <a:lstStyle/>
          <a:p>
            <a:r>
              <a:rPr lang="en-US" dirty="0"/>
              <a:t>Services offered by Wealth Management Firms</a:t>
            </a:r>
            <a:endParaRPr lang="en-IN" dirty="0"/>
          </a:p>
        </p:txBody>
      </p:sp>
      <p:sp>
        <p:nvSpPr>
          <p:cNvPr id="5" name="Rectangle 4">
            <a:extLst>
              <a:ext uri="{FF2B5EF4-FFF2-40B4-BE49-F238E27FC236}">
                <a16:creationId xmlns:a16="http://schemas.microsoft.com/office/drawing/2014/main" id="{CAA66235-FA1C-701D-B97C-CD0316DE6492}"/>
              </a:ext>
            </a:extLst>
          </p:cNvPr>
          <p:cNvSpPr/>
          <p:nvPr/>
        </p:nvSpPr>
        <p:spPr>
          <a:xfrm>
            <a:off x="82193" y="855260"/>
            <a:ext cx="6013807" cy="5650785"/>
          </a:xfrm>
          <a:prstGeom prst="rect">
            <a:avLst/>
          </a:prstGeom>
          <a:solidFill>
            <a:srgbClr val="D124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dirty="0"/>
          </a:p>
        </p:txBody>
      </p:sp>
      <p:sp>
        <p:nvSpPr>
          <p:cNvPr id="6" name="Oval 5">
            <a:extLst>
              <a:ext uri="{FF2B5EF4-FFF2-40B4-BE49-F238E27FC236}">
                <a16:creationId xmlns:a16="http://schemas.microsoft.com/office/drawing/2014/main" id="{09703019-0A89-9B78-BC2E-55D376018ACD}"/>
              </a:ext>
            </a:extLst>
          </p:cNvPr>
          <p:cNvSpPr/>
          <p:nvPr/>
        </p:nvSpPr>
        <p:spPr>
          <a:xfrm>
            <a:off x="5602432" y="1089633"/>
            <a:ext cx="1000800" cy="975600"/>
          </a:xfrm>
          <a:prstGeom prst="ellipse">
            <a:avLst/>
          </a:prstGeom>
          <a:solidFill>
            <a:srgbClr val="18509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A8A85BE4-623A-4BF5-9C66-988BBBA2D703}"/>
              </a:ext>
            </a:extLst>
          </p:cNvPr>
          <p:cNvSpPr txBox="1"/>
          <p:nvPr/>
        </p:nvSpPr>
        <p:spPr>
          <a:xfrm>
            <a:off x="136933" y="1089633"/>
            <a:ext cx="5270647" cy="800219"/>
          </a:xfrm>
          <a:prstGeom prst="rect">
            <a:avLst/>
          </a:prstGeom>
          <a:noFill/>
        </p:spPr>
        <p:txBody>
          <a:bodyPr wrap="square">
            <a:spAutoFit/>
          </a:bodyPr>
          <a:lstStyle/>
          <a:p>
            <a:pPr algn="r"/>
            <a:r>
              <a:rPr lang="en-US" b="1" i="0" dirty="0">
                <a:solidFill>
                  <a:schemeClr val="bg1"/>
                </a:solidFill>
                <a:effectLst/>
                <a:cs typeface="Calibri" panose="020F0502020204030204" pitchFamily="34" charset="0"/>
              </a:rPr>
              <a:t>Investment Management and Advice</a:t>
            </a:r>
          </a:p>
          <a:p>
            <a:pPr algn="r"/>
            <a:r>
              <a:rPr lang="en-US" sz="1400" dirty="0">
                <a:solidFill>
                  <a:schemeClr val="bg1"/>
                </a:solidFill>
              </a:rPr>
              <a:t>M</a:t>
            </a:r>
            <a:r>
              <a:rPr lang="en-US" sz="1400" i="0" dirty="0">
                <a:solidFill>
                  <a:schemeClr val="bg1"/>
                </a:solidFill>
                <a:effectLst/>
              </a:rPr>
              <a:t>anaging investments </a:t>
            </a:r>
            <a:r>
              <a:rPr lang="en-US" sz="1400" b="0" i="0" dirty="0">
                <a:solidFill>
                  <a:schemeClr val="bg1"/>
                </a:solidFill>
                <a:effectLst/>
              </a:rPr>
              <a:t>across different asset classes (stocks, bonds, etc.) </a:t>
            </a:r>
            <a:r>
              <a:rPr lang="en-US" sz="1400" i="0" dirty="0">
                <a:solidFill>
                  <a:schemeClr val="bg1"/>
                </a:solidFill>
                <a:effectLst/>
              </a:rPr>
              <a:t>according to the client's financial goals and risk tolerance.</a:t>
            </a:r>
            <a:endParaRPr lang="en-US" sz="1400" i="0" dirty="0">
              <a:solidFill>
                <a:schemeClr val="bg1"/>
              </a:solidFill>
              <a:effectLst/>
              <a:cs typeface="Calibri" panose="020F0502020204030204" pitchFamily="34" charset="0"/>
            </a:endParaRPr>
          </a:p>
        </p:txBody>
      </p:sp>
      <p:sp>
        <p:nvSpPr>
          <p:cNvPr id="14" name="TextBox 13">
            <a:extLst>
              <a:ext uri="{FF2B5EF4-FFF2-40B4-BE49-F238E27FC236}">
                <a16:creationId xmlns:a16="http://schemas.microsoft.com/office/drawing/2014/main" id="{6C0E5C97-481B-D384-9DCA-69F90D2FEE93}"/>
              </a:ext>
            </a:extLst>
          </p:cNvPr>
          <p:cNvSpPr txBox="1"/>
          <p:nvPr/>
        </p:nvSpPr>
        <p:spPr>
          <a:xfrm>
            <a:off x="6693827" y="2457526"/>
            <a:ext cx="5052222" cy="800219"/>
          </a:xfrm>
          <a:prstGeom prst="rect">
            <a:avLst/>
          </a:prstGeom>
          <a:noFill/>
        </p:spPr>
        <p:txBody>
          <a:bodyPr wrap="square">
            <a:spAutoFit/>
          </a:bodyPr>
          <a:lstStyle/>
          <a:p>
            <a:r>
              <a:rPr lang="en-US" b="1" i="0" dirty="0">
                <a:effectLst/>
              </a:rPr>
              <a:t>Comprehensive Financial </a:t>
            </a:r>
            <a:r>
              <a:rPr lang="en-US" b="1" dirty="0"/>
              <a:t>P</a:t>
            </a:r>
            <a:r>
              <a:rPr lang="en-US" b="1" i="0" dirty="0">
                <a:effectLst/>
              </a:rPr>
              <a:t>lanning</a:t>
            </a:r>
            <a:br>
              <a:rPr lang="en-US" dirty="0"/>
            </a:br>
            <a:r>
              <a:rPr lang="en-US" sz="1400" b="0" i="0" dirty="0">
                <a:effectLst/>
              </a:rPr>
              <a:t>It includes budgeting, savings, investments, insurance, and retirement strategies for individuals' financial well-being.</a:t>
            </a:r>
            <a:endParaRPr lang="en-US" sz="1400" b="1" i="0" dirty="0">
              <a:effectLst/>
            </a:endParaRPr>
          </a:p>
        </p:txBody>
      </p:sp>
      <p:sp>
        <p:nvSpPr>
          <p:cNvPr id="15" name="Oval 14">
            <a:extLst>
              <a:ext uri="{FF2B5EF4-FFF2-40B4-BE49-F238E27FC236}">
                <a16:creationId xmlns:a16="http://schemas.microsoft.com/office/drawing/2014/main" id="{7A4EC6A3-693E-E265-F3A4-4015AE12BFDE}"/>
              </a:ext>
            </a:extLst>
          </p:cNvPr>
          <p:cNvSpPr/>
          <p:nvPr/>
        </p:nvSpPr>
        <p:spPr>
          <a:xfrm>
            <a:off x="5602432" y="2408676"/>
            <a:ext cx="1000800" cy="975600"/>
          </a:xfrm>
          <a:prstGeom prst="ellipse">
            <a:avLst/>
          </a:prstGeom>
          <a:solidFill>
            <a:srgbClr val="18509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471277B0-489A-959E-6590-34FF509B430D}"/>
              </a:ext>
            </a:extLst>
          </p:cNvPr>
          <p:cNvSpPr/>
          <p:nvPr/>
        </p:nvSpPr>
        <p:spPr>
          <a:xfrm>
            <a:off x="5602432" y="3789363"/>
            <a:ext cx="1000800" cy="975600"/>
          </a:xfrm>
          <a:prstGeom prst="ellipse">
            <a:avLst/>
          </a:prstGeom>
          <a:solidFill>
            <a:srgbClr val="18509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61F1C3EB-8E74-467E-9A43-0E23A9BA0326}"/>
              </a:ext>
            </a:extLst>
          </p:cNvPr>
          <p:cNvSpPr/>
          <p:nvPr/>
        </p:nvSpPr>
        <p:spPr>
          <a:xfrm>
            <a:off x="5602432" y="5149503"/>
            <a:ext cx="1000800" cy="975600"/>
          </a:xfrm>
          <a:prstGeom prst="ellipse">
            <a:avLst/>
          </a:prstGeom>
          <a:solidFill>
            <a:srgbClr val="18509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5D92197-4002-8225-EB43-3D03416001E3}"/>
              </a:ext>
            </a:extLst>
          </p:cNvPr>
          <p:cNvSpPr txBox="1"/>
          <p:nvPr/>
        </p:nvSpPr>
        <p:spPr>
          <a:xfrm>
            <a:off x="136933" y="3820656"/>
            <a:ext cx="5270646" cy="800219"/>
          </a:xfrm>
          <a:prstGeom prst="rect">
            <a:avLst/>
          </a:prstGeom>
          <a:noFill/>
        </p:spPr>
        <p:txBody>
          <a:bodyPr wrap="square">
            <a:spAutoFit/>
          </a:bodyPr>
          <a:lstStyle/>
          <a:p>
            <a:pPr algn="r"/>
            <a:r>
              <a:rPr lang="en-US" b="1" i="0" dirty="0">
                <a:solidFill>
                  <a:schemeClr val="bg1"/>
                </a:solidFill>
                <a:effectLst/>
                <a:cs typeface="Calibri" panose="020F0502020204030204" pitchFamily="34" charset="0"/>
              </a:rPr>
              <a:t>Tax planning and accounting services</a:t>
            </a:r>
          </a:p>
          <a:p>
            <a:pPr algn="r"/>
            <a:r>
              <a:rPr lang="en-US" sz="1400" dirty="0">
                <a:solidFill>
                  <a:schemeClr val="bg1"/>
                </a:solidFill>
              </a:rPr>
              <a:t>O</a:t>
            </a:r>
            <a:r>
              <a:rPr lang="en-US" sz="1400" b="0" i="0" dirty="0">
                <a:solidFill>
                  <a:schemeClr val="bg1"/>
                </a:solidFill>
                <a:effectLst/>
              </a:rPr>
              <a:t>ptimize taxes and investments through strategic planning, often working with accountants or providing in-house tax services.</a:t>
            </a:r>
            <a:endParaRPr lang="en-US" sz="1400" b="1" i="0" dirty="0">
              <a:solidFill>
                <a:schemeClr val="bg1"/>
              </a:solidFill>
              <a:effectLst/>
              <a:cs typeface="Calibri" panose="020F0502020204030204" pitchFamily="34" charset="0"/>
            </a:endParaRPr>
          </a:p>
        </p:txBody>
      </p:sp>
      <p:sp>
        <p:nvSpPr>
          <p:cNvPr id="21" name="TextBox 20">
            <a:extLst>
              <a:ext uri="{FF2B5EF4-FFF2-40B4-BE49-F238E27FC236}">
                <a16:creationId xmlns:a16="http://schemas.microsoft.com/office/drawing/2014/main" id="{E73A684E-75E9-F1E0-8010-CCFB1B733DF7}"/>
              </a:ext>
            </a:extLst>
          </p:cNvPr>
          <p:cNvSpPr txBox="1"/>
          <p:nvPr/>
        </p:nvSpPr>
        <p:spPr>
          <a:xfrm>
            <a:off x="0" y="2366672"/>
            <a:ext cx="5407579" cy="800219"/>
          </a:xfrm>
          <a:prstGeom prst="rect">
            <a:avLst/>
          </a:prstGeom>
          <a:noFill/>
        </p:spPr>
        <p:txBody>
          <a:bodyPr wrap="square">
            <a:spAutoFit/>
          </a:bodyPr>
          <a:lstStyle/>
          <a:p>
            <a:pPr algn="r"/>
            <a:r>
              <a:rPr lang="en-US" b="1" i="0" dirty="0">
                <a:solidFill>
                  <a:schemeClr val="bg1"/>
                </a:solidFill>
                <a:effectLst/>
                <a:latin typeface="Calibri" panose="020F0502020204030204" pitchFamily="34" charset="0"/>
                <a:cs typeface="Calibri" panose="020F0502020204030204" pitchFamily="34" charset="0"/>
              </a:rPr>
              <a:t>Estate </a:t>
            </a:r>
            <a:r>
              <a:rPr lang="en-US" b="1" dirty="0">
                <a:solidFill>
                  <a:schemeClr val="bg1"/>
                </a:solidFill>
                <a:latin typeface="Calibri" panose="020F0502020204030204" pitchFamily="34" charset="0"/>
                <a:cs typeface="Calibri" panose="020F0502020204030204" pitchFamily="34" charset="0"/>
              </a:rPr>
              <a:t>P</a:t>
            </a:r>
            <a:r>
              <a:rPr lang="en-US" b="1" i="0" dirty="0">
                <a:solidFill>
                  <a:schemeClr val="bg1"/>
                </a:solidFill>
                <a:effectLst/>
                <a:latin typeface="Calibri" panose="020F0502020204030204" pitchFamily="34" charset="0"/>
                <a:cs typeface="Calibri" panose="020F0502020204030204" pitchFamily="34" charset="0"/>
              </a:rPr>
              <a:t>lanning</a:t>
            </a:r>
          </a:p>
          <a:p>
            <a:pPr algn="r"/>
            <a:r>
              <a:rPr lang="en-US" sz="1400" b="0" i="0" dirty="0">
                <a:solidFill>
                  <a:schemeClr val="bg1"/>
                </a:solidFill>
                <a:effectLst/>
                <a:latin typeface="Söhne"/>
              </a:rPr>
              <a:t>Assisting in estate planning, ensuring assets follow client’s wishes post-death through wills, trusts, and tax-minimization strategies.</a:t>
            </a:r>
            <a:endParaRPr lang="en-US" sz="1400" b="1" i="0" dirty="0">
              <a:solidFill>
                <a:schemeClr val="bg1"/>
              </a:solidFill>
              <a:effectLst/>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FE76604-4F60-AC9E-DE7E-A56BC9A6B880}"/>
              </a:ext>
            </a:extLst>
          </p:cNvPr>
          <p:cNvSpPr txBox="1"/>
          <p:nvPr/>
        </p:nvSpPr>
        <p:spPr>
          <a:xfrm>
            <a:off x="136933" y="5221574"/>
            <a:ext cx="5270646" cy="800219"/>
          </a:xfrm>
          <a:prstGeom prst="rect">
            <a:avLst/>
          </a:prstGeom>
          <a:noFill/>
        </p:spPr>
        <p:txBody>
          <a:bodyPr wrap="square">
            <a:spAutoFit/>
          </a:bodyPr>
          <a:lstStyle/>
          <a:p>
            <a:pPr algn="r"/>
            <a:r>
              <a:rPr lang="en-US" b="1" i="0" dirty="0">
                <a:solidFill>
                  <a:schemeClr val="bg1"/>
                </a:solidFill>
                <a:effectLst/>
              </a:rPr>
              <a:t>Philanthropic planning</a:t>
            </a:r>
          </a:p>
          <a:p>
            <a:pPr algn="r"/>
            <a:r>
              <a:rPr lang="en-US" sz="1400" b="0" i="0" dirty="0">
                <a:solidFill>
                  <a:schemeClr val="bg1"/>
                </a:solidFill>
                <a:effectLst/>
              </a:rPr>
              <a:t>Advising on charitable giving, setting up trusts or foundations, and maximizing philanthropic impact while considering tax implications..</a:t>
            </a:r>
            <a:endParaRPr lang="en-US" sz="1400" b="1" i="0" dirty="0">
              <a:solidFill>
                <a:schemeClr val="bg1"/>
              </a:solidFill>
              <a:effectLst/>
            </a:endParaRPr>
          </a:p>
        </p:txBody>
      </p:sp>
      <p:sp>
        <p:nvSpPr>
          <p:cNvPr id="27" name="TextBox 26">
            <a:extLst>
              <a:ext uri="{FF2B5EF4-FFF2-40B4-BE49-F238E27FC236}">
                <a16:creationId xmlns:a16="http://schemas.microsoft.com/office/drawing/2014/main" id="{02963AE1-0342-052C-4131-7F644F618038}"/>
              </a:ext>
            </a:extLst>
          </p:cNvPr>
          <p:cNvSpPr txBox="1"/>
          <p:nvPr/>
        </p:nvSpPr>
        <p:spPr>
          <a:xfrm>
            <a:off x="6777537" y="5213602"/>
            <a:ext cx="4837987" cy="800219"/>
          </a:xfrm>
          <a:prstGeom prst="rect">
            <a:avLst/>
          </a:prstGeom>
          <a:noFill/>
        </p:spPr>
        <p:txBody>
          <a:bodyPr wrap="square">
            <a:spAutoFit/>
          </a:bodyPr>
          <a:lstStyle/>
          <a:p>
            <a:pPr algn="l"/>
            <a:r>
              <a:rPr lang="en-US" b="1" i="0" dirty="0">
                <a:effectLst/>
              </a:rPr>
              <a:t>Retirement planning</a:t>
            </a:r>
          </a:p>
          <a:p>
            <a:pPr algn="l"/>
            <a:r>
              <a:rPr lang="en-US" sz="1400" b="0" i="0" dirty="0">
                <a:effectLst/>
              </a:rPr>
              <a:t>Wealth firms aid retirement planning through personalized strategies, savings optimization, and investment management.</a:t>
            </a:r>
            <a:endParaRPr lang="en-US" sz="1400" b="1" i="0" dirty="0">
              <a:effectLst/>
            </a:endParaRPr>
          </a:p>
        </p:txBody>
      </p:sp>
      <p:pic>
        <p:nvPicPr>
          <p:cNvPr id="31" name="Graphic 30" descr="House with solid fill">
            <a:extLst>
              <a:ext uri="{FF2B5EF4-FFF2-40B4-BE49-F238E27FC236}">
                <a16:creationId xmlns:a16="http://schemas.microsoft.com/office/drawing/2014/main" id="{D8AFC46C-2DB4-A689-1E7B-61F6669129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0210" y="2497636"/>
            <a:ext cx="720000" cy="720000"/>
          </a:xfrm>
          <a:prstGeom prst="rect">
            <a:avLst/>
          </a:prstGeom>
        </p:spPr>
      </p:pic>
      <p:pic>
        <p:nvPicPr>
          <p:cNvPr id="33" name="Graphic 32" descr="Group of women with solid fill">
            <a:extLst>
              <a:ext uri="{FF2B5EF4-FFF2-40B4-BE49-F238E27FC236}">
                <a16:creationId xmlns:a16="http://schemas.microsoft.com/office/drawing/2014/main" id="{C87B3717-8705-346A-547A-1D11049C8C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6234" y="3973187"/>
            <a:ext cx="607950" cy="607950"/>
          </a:xfrm>
          <a:prstGeom prst="rect">
            <a:avLst/>
          </a:prstGeom>
        </p:spPr>
      </p:pic>
      <p:pic>
        <p:nvPicPr>
          <p:cNvPr id="37" name="Graphic 36" descr="Woman with cane with solid fill">
            <a:extLst>
              <a:ext uri="{FF2B5EF4-FFF2-40B4-BE49-F238E27FC236}">
                <a16:creationId xmlns:a16="http://schemas.microsoft.com/office/drawing/2014/main" id="{D9310CA2-6BEF-5A8F-1E04-BEA14A0E23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6864" y="5282547"/>
            <a:ext cx="678272" cy="678272"/>
          </a:xfrm>
          <a:prstGeom prst="rect">
            <a:avLst/>
          </a:prstGeom>
        </p:spPr>
      </p:pic>
      <p:pic>
        <p:nvPicPr>
          <p:cNvPr id="7" name="Graphic 6" descr="Bar graph with upward trend with solid fill">
            <a:extLst>
              <a:ext uri="{FF2B5EF4-FFF2-40B4-BE49-F238E27FC236}">
                <a16:creationId xmlns:a16="http://schemas.microsoft.com/office/drawing/2014/main" id="{9AE32F7D-EEFB-CD70-14C2-29B7B934F4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7138" y="1234506"/>
            <a:ext cx="678272" cy="678272"/>
          </a:xfrm>
          <a:prstGeom prst="rect">
            <a:avLst/>
          </a:prstGeom>
        </p:spPr>
      </p:pic>
      <p:sp>
        <p:nvSpPr>
          <p:cNvPr id="10" name="TextBox 9">
            <a:extLst>
              <a:ext uri="{FF2B5EF4-FFF2-40B4-BE49-F238E27FC236}">
                <a16:creationId xmlns:a16="http://schemas.microsoft.com/office/drawing/2014/main" id="{D2A88154-F9A9-4A7F-2997-D95D9676746F}"/>
              </a:ext>
            </a:extLst>
          </p:cNvPr>
          <p:cNvSpPr txBox="1"/>
          <p:nvPr/>
        </p:nvSpPr>
        <p:spPr>
          <a:xfrm>
            <a:off x="6693827" y="1112746"/>
            <a:ext cx="5052223" cy="800219"/>
          </a:xfrm>
          <a:prstGeom prst="rect">
            <a:avLst/>
          </a:prstGeom>
          <a:noFill/>
        </p:spPr>
        <p:txBody>
          <a:bodyPr wrap="square">
            <a:spAutoFit/>
          </a:bodyPr>
          <a:lstStyle/>
          <a:p>
            <a:pPr algn="l"/>
            <a:r>
              <a:rPr lang="en-IN" b="1" i="0" dirty="0">
                <a:effectLst/>
              </a:rPr>
              <a:t>Risk Management</a:t>
            </a:r>
          </a:p>
          <a:p>
            <a:pPr algn="l"/>
            <a:r>
              <a:rPr lang="en-US" sz="1400" dirty="0"/>
              <a:t>M</a:t>
            </a:r>
            <a:r>
              <a:rPr lang="en-US" sz="1400" b="0" i="0" dirty="0">
                <a:effectLst/>
              </a:rPr>
              <a:t>itigates risks via diversification and insurance, aiming to safeguard against inflation and healthcare uncertainties.</a:t>
            </a:r>
            <a:endParaRPr lang="en-IN" sz="1400" b="1" i="0" dirty="0">
              <a:effectLst/>
            </a:endParaRPr>
          </a:p>
        </p:txBody>
      </p:sp>
      <p:sp>
        <p:nvSpPr>
          <p:cNvPr id="18" name="TextBox 17">
            <a:extLst>
              <a:ext uri="{FF2B5EF4-FFF2-40B4-BE49-F238E27FC236}">
                <a16:creationId xmlns:a16="http://schemas.microsoft.com/office/drawing/2014/main" id="{9824A0C2-DAF0-8976-9B15-218B0103911E}"/>
              </a:ext>
            </a:extLst>
          </p:cNvPr>
          <p:cNvSpPr txBox="1"/>
          <p:nvPr/>
        </p:nvSpPr>
        <p:spPr>
          <a:xfrm>
            <a:off x="6693827" y="3820656"/>
            <a:ext cx="5310929" cy="1015663"/>
          </a:xfrm>
          <a:prstGeom prst="rect">
            <a:avLst/>
          </a:prstGeom>
          <a:noFill/>
        </p:spPr>
        <p:txBody>
          <a:bodyPr wrap="square">
            <a:spAutoFit/>
          </a:bodyPr>
          <a:lstStyle/>
          <a:p>
            <a:r>
              <a:rPr lang="en-US" b="1" i="0" dirty="0">
                <a:effectLst/>
                <a:latin typeface="Calibri" panose="020F0502020204030204" pitchFamily="34" charset="0"/>
                <a:cs typeface="Calibri" panose="020F0502020204030204" pitchFamily="34" charset="0"/>
              </a:rPr>
              <a:t>Legal </a:t>
            </a:r>
            <a:r>
              <a:rPr lang="en-US" b="1" dirty="0">
                <a:latin typeface="Calibri" panose="020F0502020204030204" pitchFamily="34" charset="0"/>
                <a:cs typeface="Calibri" panose="020F0502020204030204" pitchFamily="34" charset="0"/>
              </a:rPr>
              <a:t>S</a:t>
            </a:r>
            <a:r>
              <a:rPr lang="en-US" b="1" i="0" dirty="0">
                <a:effectLst/>
                <a:latin typeface="Calibri" panose="020F0502020204030204" pitchFamily="34" charset="0"/>
                <a:cs typeface="Calibri" panose="020F0502020204030204" pitchFamily="34" charset="0"/>
              </a:rPr>
              <a:t>ervices</a:t>
            </a:r>
          </a:p>
          <a:p>
            <a:r>
              <a:rPr lang="en-US" sz="1400" b="0" i="0" dirty="0">
                <a:effectLst/>
              </a:rPr>
              <a:t>Offering legal services for estate planning, trusts, and financial documentation, either in collaboration with legal professionals or in-house.</a:t>
            </a:r>
            <a:endParaRPr lang="en-US" sz="1400" b="1" i="0" dirty="0">
              <a:effectLst/>
              <a:cs typeface="Calibri" panose="020F0502020204030204" pitchFamily="34" charset="0"/>
            </a:endParaRPr>
          </a:p>
        </p:txBody>
      </p:sp>
    </p:spTree>
    <p:extLst>
      <p:ext uri="{BB962C8B-B14F-4D97-AF65-F5344CB8AC3E}">
        <p14:creationId xmlns:p14="http://schemas.microsoft.com/office/powerpoint/2010/main" val="3412616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43D2D1-BB2B-B28F-64B4-5B463AE2F692}"/>
              </a:ext>
            </a:extLst>
          </p:cNvPr>
          <p:cNvSpPr>
            <a:spLocks noGrp="1"/>
          </p:cNvSpPr>
          <p:nvPr>
            <p:ph idx="1"/>
          </p:nvPr>
        </p:nvSpPr>
        <p:spPr/>
        <p:txBody>
          <a:bodyPr/>
          <a:lstStyle/>
          <a:p>
            <a:r>
              <a:rPr lang="en-US" b="0" dirty="0">
                <a:solidFill>
                  <a:srgbClr val="565656"/>
                </a:solidFill>
                <a:effectLst/>
                <a:latin typeface="Times New Roman" panose="02020603050405020304" pitchFamily="18" charset="0"/>
                <a:cs typeface="Times New Roman" panose="02020603050405020304" pitchFamily="18" charset="0"/>
              </a:rPr>
              <a:t>Mutual Funds</a:t>
            </a:r>
          </a:p>
          <a:p>
            <a:pPr lvl="1">
              <a:buFont typeface="Arial" panose="020B0604020202020204" pitchFamily="34" charset="0"/>
              <a:buChar char="•"/>
            </a:pPr>
            <a:r>
              <a:rPr lang="en-US" dirty="0">
                <a:solidFill>
                  <a:srgbClr val="565656"/>
                </a:solidFill>
                <a:latin typeface="Times New Roman" panose="02020603050405020304" pitchFamily="18" charset="0"/>
                <a:cs typeface="Times New Roman" panose="02020603050405020304" pitchFamily="18" charset="0"/>
              </a:rPr>
              <a:t>Schemes according to Maturity Period:</a:t>
            </a:r>
          </a:p>
          <a:p>
            <a:pPr lvl="2">
              <a:buFont typeface="Courier New" panose="02070309020205020404" pitchFamily="49" charset="0"/>
              <a:buChar char="o"/>
            </a:pPr>
            <a:r>
              <a:rPr lang="en-US" b="0" dirty="0">
                <a:solidFill>
                  <a:srgbClr val="565656"/>
                </a:solidFill>
                <a:effectLst/>
                <a:latin typeface="Times New Roman" panose="02020603050405020304" pitchFamily="18" charset="0"/>
                <a:cs typeface="Times New Roman" panose="02020603050405020304" pitchFamily="18" charset="0"/>
              </a:rPr>
              <a:t>Open-ended Fund/Scheme</a:t>
            </a:r>
          </a:p>
          <a:p>
            <a:pPr lvl="2">
              <a:buFont typeface="Courier New" panose="02070309020205020404" pitchFamily="49" charset="0"/>
              <a:buChar char="o"/>
            </a:pPr>
            <a:r>
              <a:rPr lang="en-US" dirty="0">
                <a:solidFill>
                  <a:srgbClr val="565656"/>
                </a:solidFill>
                <a:latin typeface="Times New Roman" panose="02020603050405020304" pitchFamily="18" charset="0"/>
                <a:cs typeface="Times New Roman" panose="02020603050405020304" pitchFamily="18" charset="0"/>
              </a:rPr>
              <a:t>Close-ended Fund/Scheme</a:t>
            </a:r>
            <a:endParaRPr lang="en-US" b="0" dirty="0">
              <a:solidFill>
                <a:srgbClr val="565656"/>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solidFill>
                  <a:srgbClr val="565656"/>
                </a:solidFill>
                <a:latin typeface="Times New Roman" panose="02020603050405020304" pitchFamily="18" charset="0"/>
                <a:cs typeface="Times New Roman" panose="02020603050405020304" pitchFamily="18" charset="0"/>
              </a:rPr>
              <a:t>Schemes According to investment Objective:</a:t>
            </a:r>
          </a:p>
          <a:p>
            <a:pPr lvl="2">
              <a:buFont typeface="Courier New" panose="02070309020205020404" pitchFamily="49" charset="0"/>
              <a:buChar char="o"/>
            </a:pPr>
            <a:r>
              <a:rPr lang="en-US" b="0" dirty="0">
                <a:solidFill>
                  <a:srgbClr val="565656"/>
                </a:solidFill>
                <a:effectLst/>
                <a:latin typeface="Times New Roman" panose="02020603050405020304" pitchFamily="18" charset="0"/>
                <a:cs typeface="Times New Roman" panose="02020603050405020304" pitchFamily="18" charset="0"/>
              </a:rPr>
              <a:t>Equity Oriented MFs/Scheme</a:t>
            </a:r>
          </a:p>
          <a:p>
            <a:pPr lvl="2">
              <a:buFont typeface="Courier New" panose="02070309020205020404" pitchFamily="49" charset="0"/>
              <a:buChar char="o"/>
            </a:pPr>
            <a:r>
              <a:rPr lang="en-US" dirty="0">
                <a:solidFill>
                  <a:srgbClr val="565656"/>
                </a:solidFill>
                <a:latin typeface="Times New Roman" panose="02020603050405020304" pitchFamily="18" charset="0"/>
                <a:cs typeface="Times New Roman" panose="02020603050405020304" pitchFamily="18" charset="0"/>
              </a:rPr>
              <a:t>Debt Oriented MFs/Scheme</a:t>
            </a:r>
          </a:p>
          <a:p>
            <a:pPr lvl="2">
              <a:buFont typeface="Courier New" panose="02070309020205020404" pitchFamily="49" charset="0"/>
              <a:buChar char="o"/>
            </a:pPr>
            <a:r>
              <a:rPr lang="en-US" b="0" dirty="0">
                <a:solidFill>
                  <a:srgbClr val="565656"/>
                </a:solidFill>
                <a:effectLst/>
                <a:latin typeface="Times New Roman" panose="02020603050405020304" pitchFamily="18" charset="0"/>
                <a:cs typeface="Times New Roman" panose="02020603050405020304" pitchFamily="18" charset="0"/>
              </a:rPr>
              <a:t>Balanced Fund</a:t>
            </a:r>
            <a:endParaRPr lang="en-US" dirty="0">
              <a:solidFill>
                <a:srgbClr val="565656"/>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0" dirty="0">
                <a:solidFill>
                  <a:srgbClr val="565656"/>
                </a:solidFill>
                <a:effectLst/>
                <a:latin typeface="Times New Roman" panose="02020603050405020304" pitchFamily="18" charset="0"/>
                <a:cs typeface="Times New Roman" panose="02020603050405020304" pitchFamily="18" charset="0"/>
              </a:rPr>
              <a:t>Sector Specific Schemes</a:t>
            </a:r>
          </a:p>
          <a:p>
            <a:pPr lvl="1">
              <a:buFont typeface="Arial" panose="020B0604020202020204" pitchFamily="34" charset="0"/>
              <a:buChar char="•"/>
            </a:pPr>
            <a:r>
              <a:rPr lang="en-US" dirty="0">
                <a:solidFill>
                  <a:srgbClr val="565656"/>
                </a:solidFill>
                <a:latin typeface="Times New Roman" panose="02020603050405020304" pitchFamily="18" charset="0"/>
                <a:cs typeface="Times New Roman" panose="02020603050405020304" pitchFamily="18" charset="0"/>
              </a:rPr>
              <a:t>Tax Saving Schemes</a:t>
            </a:r>
            <a:r>
              <a:rPr lang="en-US" b="0" dirty="0">
                <a:solidFill>
                  <a:srgbClr val="565656"/>
                </a:solidFill>
                <a:effectLst/>
                <a:latin typeface="Times New Roman" panose="02020603050405020304" pitchFamily="18" charset="0"/>
                <a:cs typeface="Times New Roman" panose="02020603050405020304" pitchFamily="18" charset="0"/>
              </a:rPr>
              <a:t> </a:t>
            </a:r>
          </a:p>
        </p:txBody>
      </p:sp>
      <p:sp>
        <p:nvSpPr>
          <p:cNvPr id="3" name="Title 2">
            <a:extLst>
              <a:ext uri="{FF2B5EF4-FFF2-40B4-BE49-F238E27FC236}">
                <a16:creationId xmlns:a16="http://schemas.microsoft.com/office/drawing/2014/main" id="{6D28E7FD-4970-E1EF-CA04-698F76C1668A}"/>
              </a:ext>
            </a:extLst>
          </p:cNvPr>
          <p:cNvSpPr>
            <a:spLocks noGrp="1"/>
          </p:cNvSpPr>
          <p:nvPr>
            <p:ph type="title"/>
          </p:nvPr>
        </p:nvSpPr>
        <p:spPr>
          <a:xfrm>
            <a:off x="533401" y="156803"/>
            <a:ext cx="9690100" cy="431657"/>
          </a:xfrm>
        </p:spPr>
        <p:txBody>
          <a:bodyPr/>
          <a:lstStyle/>
          <a:p>
            <a:r>
              <a:rPr lang="en-US" dirty="0">
                <a:latin typeface="Times New Roman" panose="02020603050405020304" pitchFamily="18" charset="0"/>
                <a:cs typeface="Times New Roman" panose="02020603050405020304" pitchFamily="18" charset="0"/>
              </a:rPr>
              <a:t>Wealth Management - Products</a:t>
            </a:r>
          </a:p>
        </p:txBody>
      </p:sp>
      <p:sp>
        <p:nvSpPr>
          <p:cNvPr id="4" name="Slide Number Placeholder 3">
            <a:extLst>
              <a:ext uri="{FF2B5EF4-FFF2-40B4-BE49-F238E27FC236}">
                <a16:creationId xmlns:a16="http://schemas.microsoft.com/office/drawing/2014/main" id="{93C61878-6A5A-0947-8E58-A546593E2E08}"/>
              </a:ext>
            </a:extLst>
          </p:cNvPr>
          <p:cNvSpPr>
            <a:spLocks noGrp="1"/>
          </p:cNvSpPr>
          <p:nvPr>
            <p:ph type="sldNum" sz="quarter" idx="12"/>
          </p:nvPr>
        </p:nvSpPr>
        <p:spPr/>
        <p:txBody>
          <a:bodyPr/>
          <a:lstStyle/>
          <a:p>
            <a:fld id="{C7F1B9D8-1D95-44B3-9E1C-E404196FC055}" type="slidenum">
              <a:rPr lang="hi-IN" smtClean="0"/>
              <a:pPr/>
              <a:t>55</a:t>
            </a:fld>
            <a:endParaRPr lang="hi-IN"/>
          </a:p>
        </p:txBody>
      </p:sp>
    </p:spTree>
    <p:extLst>
      <p:ext uri="{BB962C8B-B14F-4D97-AF65-F5344CB8AC3E}">
        <p14:creationId xmlns:p14="http://schemas.microsoft.com/office/powerpoint/2010/main" val="3078877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12A515-6BCF-7C4F-03A4-113110B0E8D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Payment Options for Investment in MFs:</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Lump Sum</a:t>
            </a:r>
          </a:p>
          <a:p>
            <a:pPr lvl="2">
              <a:buFont typeface="Courier New" panose="02070309020205020404" pitchFamily="49" charset="0"/>
              <a:buChar char="o"/>
            </a:pPr>
            <a:r>
              <a:rPr lang="en-US" b="0" i="0" dirty="0">
                <a:solidFill>
                  <a:srgbClr val="4D5156"/>
                </a:solidFill>
                <a:effectLst/>
                <a:latin typeface="Times New Roman" panose="02020603050405020304" pitchFamily="18" charset="0"/>
                <a:cs typeface="Times New Roman" panose="02020603050405020304" pitchFamily="18" charset="0"/>
              </a:rPr>
              <a:t>single payment of money</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SIP : Systematic Investment Plan</a:t>
            </a:r>
          </a:p>
          <a:p>
            <a:pPr lvl="2">
              <a:buFont typeface="Courier New" panose="02070309020205020404" pitchFamily="49" charset="0"/>
              <a:buChar char="o"/>
            </a:pPr>
            <a:r>
              <a:rPr lang="en-US" b="0" i="0" dirty="0">
                <a:solidFill>
                  <a:srgbClr val="040C28"/>
                </a:solidFill>
                <a:effectLst/>
                <a:latin typeface="Times New Roman" panose="02020603050405020304" pitchFamily="18" charset="0"/>
                <a:cs typeface="Times New Roman" panose="02020603050405020304" pitchFamily="18" charset="0"/>
              </a:rPr>
              <a:t>fixed sum of money at regular intervals</a:t>
            </a:r>
          </a:p>
          <a:p>
            <a:pPr lvl="2">
              <a:buFont typeface="Courier New" panose="02070309020205020404" pitchFamily="49" charset="0"/>
              <a:buChar char="o"/>
            </a:pPr>
            <a:r>
              <a:rPr lang="en-US" b="0" i="0" dirty="0">
                <a:solidFill>
                  <a:srgbClr val="202124"/>
                </a:solidFill>
                <a:effectLst/>
                <a:latin typeface="Times New Roman" panose="02020603050405020304" pitchFamily="18" charset="0"/>
                <a:cs typeface="Times New Roman" panose="02020603050405020304" pitchFamily="18" charset="0"/>
              </a:rPr>
              <a:t>allow you to invest weekly, quarterly, or monthly</a:t>
            </a:r>
          </a:p>
          <a:p>
            <a:pPr lvl="2">
              <a:buFont typeface="Courier New" panose="02070309020205020404" pitchFamily="49" charset="0"/>
              <a:buChar char="o"/>
            </a:pPr>
            <a:r>
              <a:rPr lang="en-US" dirty="0">
                <a:solidFill>
                  <a:srgbClr val="202124"/>
                </a:solidFill>
                <a:latin typeface="Times New Roman" panose="02020603050405020304" pitchFamily="18" charset="0"/>
                <a:cs typeface="Times New Roman" panose="02020603050405020304" pitchFamily="18" charset="0"/>
              </a:rPr>
              <a:t>you can give your bank standing instructions to debit the amount every month</a:t>
            </a:r>
          </a:p>
          <a:p>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F5F9735-E4AE-4630-44E3-6EEFAB732C3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Wealth Management</a:t>
            </a:r>
          </a:p>
        </p:txBody>
      </p:sp>
      <p:sp>
        <p:nvSpPr>
          <p:cNvPr id="4" name="Slide Number Placeholder 3">
            <a:extLst>
              <a:ext uri="{FF2B5EF4-FFF2-40B4-BE49-F238E27FC236}">
                <a16:creationId xmlns:a16="http://schemas.microsoft.com/office/drawing/2014/main" id="{A190AEA0-79C1-6D49-13A8-EE40FAFC693D}"/>
              </a:ext>
            </a:extLst>
          </p:cNvPr>
          <p:cNvSpPr>
            <a:spLocks noGrp="1"/>
          </p:cNvSpPr>
          <p:nvPr>
            <p:ph type="sldNum" sz="quarter" idx="12"/>
          </p:nvPr>
        </p:nvSpPr>
        <p:spPr/>
        <p:txBody>
          <a:bodyPr/>
          <a:lstStyle/>
          <a:p>
            <a:fld id="{C7F1B9D8-1D95-44B3-9E1C-E404196FC055}" type="slidenum">
              <a:rPr lang="hi-IN" smtClean="0"/>
              <a:pPr/>
              <a:t>56</a:t>
            </a:fld>
            <a:endParaRPr lang="hi-IN"/>
          </a:p>
        </p:txBody>
      </p:sp>
    </p:spTree>
    <p:extLst>
      <p:ext uri="{BB962C8B-B14F-4D97-AF65-F5344CB8AC3E}">
        <p14:creationId xmlns:p14="http://schemas.microsoft.com/office/powerpoint/2010/main" val="961855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A3348-1356-98BA-168D-D2AA1E7BD24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Insurances :</a:t>
            </a: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Life Insurance</a:t>
            </a:r>
          </a:p>
          <a:p>
            <a:pPr lvl="2">
              <a:buFont typeface="Courier New" panose="02070309020205020404" pitchFamily="49" charset="0"/>
              <a:buChar char="o"/>
            </a:pPr>
            <a:r>
              <a:rPr lang="en-US" dirty="0">
                <a:solidFill>
                  <a:srgbClr val="202124"/>
                </a:solidFill>
                <a:latin typeface="Times New Roman" panose="02020603050405020304" pitchFamily="18" charset="0"/>
                <a:cs typeface="Times New Roman" panose="02020603050405020304" pitchFamily="18" charset="0"/>
              </a:rPr>
              <a:t>Whole Life can be </a:t>
            </a:r>
            <a:r>
              <a:rPr lang="en-US" b="0" i="0" dirty="0">
                <a:solidFill>
                  <a:srgbClr val="111111"/>
                </a:solidFill>
                <a:effectLst/>
                <a:latin typeface="Times New Roman" panose="02020603050405020304" pitchFamily="18" charset="0"/>
                <a:cs typeface="Times New Roman" panose="02020603050405020304" pitchFamily="18" charset="0"/>
              </a:rPr>
              <a:t>used as an income tool as well as an insurance instrument</a:t>
            </a:r>
          </a:p>
          <a:p>
            <a:pPr lvl="2">
              <a:buFont typeface="Courier New" panose="02070309020205020404" pitchFamily="49" charset="0"/>
              <a:buChar char="o"/>
            </a:pPr>
            <a:r>
              <a:rPr lang="en-US" b="0" i="0" dirty="0">
                <a:solidFill>
                  <a:srgbClr val="111111"/>
                </a:solidFill>
                <a:effectLst/>
                <a:latin typeface="Times New Roman" panose="02020603050405020304" pitchFamily="18" charset="0"/>
                <a:cs typeface="Times New Roman" panose="02020603050405020304" pitchFamily="18" charset="0"/>
              </a:rPr>
              <a:t> includes a death benefit and also a cash value component</a:t>
            </a:r>
            <a:endParaRPr lang="en-US" dirty="0">
              <a:solidFill>
                <a:srgbClr val="111111"/>
              </a:solidFill>
              <a:latin typeface="Times New Roman" panose="02020603050405020304" pitchFamily="18" charset="0"/>
              <a:cs typeface="Times New Roman" panose="02020603050405020304" pitchFamily="18" charset="0"/>
            </a:endParaRPr>
          </a:p>
          <a:p>
            <a:pPr lvl="2">
              <a:buFont typeface="Courier New" panose="02070309020205020404" pitchFamily="49" charset="0"/>
              <a:buChar char="o"/>
            </a:pPr>
            <a:r>
              <a:rPr lang="en-US" b="0" i="0" dirty="0">
                <a:solidFill>
                  <a:srgbClr val="202124"/>
                </a:solidFill>
                <a:effectLst/>
                <a:latin typeface="Times New Roman" panose="02020603050405020304" pitchFamily="18" charset="0"/>
                <a:cs typeface="Times New Roman" panose="02020603050405020304" pitchFamily="18" charset="0"/>
              </a:rPr>
              <a:t>Term insurance</a:t>
            </a:r>
            <a:r>
              <a:rPr lang="en-US" b="0" i="0" dirty="0">
                <a:solidFill>
                  <a:srgbClr val="111111"/>
                </a:solidFill>
                <a:effectLst/>
                <a:latin typeface="Times New Roman" panose="02020603050405020304" pitchFamily="18" charset="0"/>
                <a:cs typeface="Times New Roman" panose="02020603050405020304" pitchFamily="18" charset="0"/>
              </a:rPr>
              <a:t> - </a:t>
            </a:r>
            <a:r>
              <a:rPr lang="en-US" b="0" i="0" dirty="0">
                <a:solidFill>
                  <a:srgbClr val="040C28"/>
                </a:solidFill>
                <a:effectLst/>
                <a:latin typeface="Times New Roman" panose="02020603050405020304" pitchFamily="18" charset="0"/>
                <a:cs typeface="Times New Roman" panose="02020603050405020304" pitchFamily="18" charset="0"/>
              </a:rPr>
              <a:t>provides coverage for a certain period of time</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 Insurance</a:t>
            </a:r>
          </a:p>
          <a:p>
            <a:pPr lvl="2">
              <a:buFont typeface="Courier New" panose="02070309020205020404" pitchFamily="49" charset="0"/>
              <a:buChar char="o"/>
            </a:pPr>
            <a:r>
              <a:rPr lang="en-US" b="0" i="0" dirty="0">
                <a:solidFill>
                  <a:srgbClr val="040C28"/>
                </a:solidFill>
                <a:effectLst/>
                <a:latin typeface="Times New Roman" panose="02020603050405020304" pitchFamily="18" charset="0"/>
                <a:cs typeface="Times New Roman" panose="02020603050405020304" pitchFamily="18" charset="0"/>
              </a:rPr>
              <a:t>covers medical and surgical expenses of an insured individual</a:t>
            </a:r>
            <a:r>
              <a:rPr lang="en-US" b="0" i="0" dirty="0">
                <a:solidFill>
                  <a:srgbClr val="202124"/>
                </a:solidFill>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Asset Insurance</a:t>
            </a:r>
          </a:p>
          <a:p>
            <a:pPr lvl="2">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Covers damage associated with fire, theft and accidental damage</a:t>
            </a:r>
          </a:p>
        </p:txBody>
      </p:sp>
      <p:sp>
        <p:nvSpPr>
          <p:cNvPr id="3" name="Title 2">
            <a:extLst>
              <a:ext uri="{FF2B5EF4-FFF2-40B4-BE49-F238E27FC236}">
                <a16:creationId xmlns:a16="http://schemas.microsoft.com/office/drawing/2014/main" id="{5401D3FF-B577-DB5D-B4C2-FA0BCA6F7A1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Wealth Management - Products</a:t>
            </a:r>
          </a:p>
        </p:txBody>
      </p:sp>
      <p:sp>
        <p:nvSpPr>
          <p:cNvPr id="4" name="Slide Number Placeholder 3">
            <a:extLst>
              <a:ext uri="{FF2B5EF4-FFF2-40B4-BE49-F238E27FC236}">
                <a16:creationId xmlns:a16="http://schemas.microsoft.com/office/drawing/2014/main" id="{7FADB3BE-DED1-CBAA-4CBE-6F325F37CA88}"/>
              </a:ext>
            </a:extLst>
          </p:cNvPr>
          <p:cNvSpPr>
            <a:spLocks noGrp="1"/>
          </p:cNvSpPr>
          <p:nvPr>
            <p:ph type="sldNum" sz="quarter" idx="12"/>
          </p:nvPr>
        </p:nvSpPr>
        <p:spPr/>
        <p:txBody>
          <a:bodyPr/>
          <a:lstStyle/>
          <a:p>
            <a:fld id="{C7F1B9D8-1D95-44B3-9E1C-E404196FC055}" type="slidenum">
              <a:rPr lang="hi-IN" smtClean="0"/>
              <a:pPr/>
              <a:t>57</a:t>
            </a:fld>
            <a:endParaRPr lang="hi-IN"/>
          </a:p>
        </p:txBody>
      </p:sp>
    </p:spTree>
    <p:extLst>
      <p:ext uri="{BB962C8B-B14F-4D97-AF65-F5344CB8AC3E}">
        <p14:creationId xmlns:p14="http://schemas.microsoft.com/office/powerpoint/2010/main" val="3381697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3C803A-6B26-AC32-7F2A-A83222E9357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Holistic Financial Planning</a:t>
            </a:r>
          </a:p>
          <a:p>
            <a:r>
              <a:rPr lang="en-US" dirty="0">
                <a:latin typeface="Times New Roman" panose="02020603050405020304" pitchFamily="18" charset="0"/>
                <a:cs typeface="Times New Roman" panose="02020603050405020304" pitchFamily="18" charset="0"/>
              </a:rPr>
              <a:t>Diversification and Risk Management</a:t>
            </a:r>
          </a:p>
          <a:p>
            <a:r>
              <a:rPr lang="en-US" dirty="0">
                <a:latin typeface="Times New Roman" panose="02020603050405020304" pitchFamily="18" charset="0"/>
                <a:cs typeface="Times New Roman" panose="02020603050405020304" pitchFamily="18" charset="0"/>
              </a:rPr>
              <a:t>Tax Efficiency</a:t>
            </a:r>
          </a:p>
          <a:p>
            <a:r>
              <a:rPr lang="en-US" dirty="0">
                <a:latin typeface="Times New Roman" panose="02020603050405020304" pitchFamily="18" charset="0"/>
                <a:cs typeface="Times New Roman" panose="02020603050405020304" pitchFamily="18" charset="0"/>
              </a:rPr>
              <a:t>Regular Monitoring and Adjustments</a:t>
            </a:r>
          </a:p>
        </p:txBody>
      </p:sp>
      <p:sp>
        <p:nvSpPr>
          <p:cNvPr id="3" name="Title 2">
            <a:extLst>
              <a:ext uri="{FF2B5EF4-FFF2-40B4-BE49-F238E27FC236}">
                <a16:creationId xmlns:a16="http://schemas.microsoft.com/office/drawing/2014/main" id="{CCF44A13-6401-0A72-B98F-CC510BC9AA8A}"/>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Wealth Management - Benefits</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5EA171F-8EBA-E0EF-BCF9-F8B07D68A7BC}"/>
              </a:ext>
            </a:extLst>
          </p:cNvPr>
          <p:cNvSpPr>
            <a:spLocks noGrp="1"/>
          </p:cNvSpPr>
          <p:nvPr>
            <p:ph type="sldNum" sz="quarter" idx="12"/>
          </p:nvPr>
        </p:nvSpPr>
        <p:spPr/>
        <p:txBody>
          <a:bodyPr/>
          <a:lstStyle/>
          <a:p>
            <a:fld id="{C7F1B9D8-1D95-44B3-9E1C-E404196FC055}" type="slidenum">
              <a:rPr lang="hi-IN" smtClean="0"/>
              <a:pPr/>
              <a:t>58</a:t>
            </a:fld>
            <a:endParaRPr lang="hi-IN"/>
          </a:p>
        </p:txBody>
      </p:sp>
    </p:spTree>
    <p:extLst>
      <p:ext uri="{BB962C8B-B14F-4D97-AF65-F5344CB8AC3E}">
        <p14:creationId xmlns:p14="http://schemas.microsoft.com/office/powerpoint/2010/main" val="1602138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DC82D9-DD3D-CD37-E426-4DE47D825E0B}"/>
              </a:ext>
            </a:extLst>
          </p:cNvPr>
          <p:cNvSpPr>
            <a:spLocks noGrp="1"/>
          </p:cNvSpPr>
          <p:nvPr>
            <p:ph type="title"/>
          </p:nvPr>
        </p:nvSpPr>
        <p:spPr>
          <a:xfrm>
            <a:off x="876693" y="741391"/>
            <a:ext cx="3455821" cy="1616203"/>
          </a:xfrm>
        </p:spPr>
        <p:txBody>
          <a:bodyPr anchor="b">
            <a:normAutofit/>
          </a:bodyPr>
          <a:lstStyle/>
          <a:p>
            <a:r>
              <a:rPr lang="en-US" sz="3200"/>
              <a:t>MONEY LAUNDERING</a:t>
            </a:r>
            <a:endParaRPr lang="en-IN" sz="3200"/>
          </a:p>
        </p:txBody>
      </p:sp>
      <p:sp>
        <p:nvSpPr>
          <p:cNvPr id="8" name="Content Placeholder 7">
            <a:extLst>
              <a:ext uri="{FF2B5EF4-FFF2-40B4-BE49-F238E27FC236}">
                <a16:creationId xmlns:a16="http://schemas.microsoft.com/office/drawing/2014/main" id="{CACA9750-4FA0-B691-F5FB-25D6388F575D}"/>
              </a:ext>
            </a:extLst>
          </p:cNvPr>
          <p:cNvSpPr>
            <a:spLocks noGrp="1"/>
          </p:cNvSpPr>
          <p:nvPr>
            <p:ph idx="1"/>
          </p:nvPr>
        </p:nvSpPr>
        <p:spPr>
          <a:xfrm>
            <a:off x="101600" y="1066800"/>
            <a:ext cx="4704079" cy="4914508"/>
          </a:xfrm>
        </p:spPr>
        <p:txBody>
          <a:bodyPr anchor="t">
            <a:normAutofit/>
          </a:bodyPr>
          <a:lstStyle/>
          <a:p>
            <a:r>
              <a:rPr lang="en-US" sz="1800" dirty="0"/>
              <a:t>Money laundering is the process of creating the appearance that large amounts of money obtained from serious </a:t>
            </a:r>
            <a:r>
              <a:rPr lang="en-US" sz="1800" dirty="0" err="1"/>
              <a:t>crimes,such</a:t>
            </a:r>
            <a:r>
              <a:rPr lang="en-US" sz="1800" dirty="0"/>
              <a:t> as drug trafficking or terrorist  </a:t>
            </a:r>
            <a:r>
              <a:rPr lang="en-US" sz="1800" dirty="0" err="1"/>
              <a:t>activity,originated</a:t>
            </a:r>
            <a:r>
              <a:rPr lang="en-US" sz="1800" dirty="0"/>
              <a:t> from a legitimate sources.</a:t>
            </a:r>
          </a:p>
          <a:p>
            <a:pPr marL="0" indent="0">
              <a:buNone/>
            </a:pPr>
            <a:endParaRPr lang="en-US" sz="1800" dirty="0"/>
          </a:p>
          <a:p>
            <a:pPr marL="0" indent="0">
              <a:buNone/>
            </a:pPr>
            <a:r>
              <a:rPr lang="en-US" sz="1800" dirty="0"/>
              <a:t>Layers in money laundering</a:t>
            </a:r>
          </a:p>
          <a:p>
            <a:r>
              <a:rPr lang="en-IN" sz="1800" dirty="0"/>
              <a:t>Placement(inclusion of money in </a:t>
            </a:r>
            <a:r>
              <a:rPr lang="en-IN" sz="1800" dirty="0" err="1"/>
              <a:t>banks,financial</a:t>
            </a:r>
            <a:r>
              <a:rPr lang="en-IN" sz="1800" dirty="0"/>
              <a:t> entities)</a:t>
            </a:r>
          </a:p>
          <a:p>
            <a:r>
              <a:rPr lang="en-IN" sz="1800" dirty="0"/>
              <a:t>Layering(doing complex transaction)</a:t>
            </a:r>
          </a:p>
          <a:p>
            <a:r>
              <a:rPr lang="en-IN" sz="1800" dirty="0"/>
              <a:t>Integration(buying legal </a:t>
            </a:r>
            <a:r>
              <a:rPr lang="en-IN" sz="1800" dirty="0" err="1"/>
              <a:t>things,investing</a:t>
            </a:r>
            <a:r>
              <a:rPr lang="en-IN" sz="1800" dirty="0"/>
              <a:t> in CM,s </a:t>
            </a:r>
            <a:r>
              <a:rPr lang="en-IN" sz="1800" dirty="0" err="1"/>
              <a:t>assests</a:t>
            </a:r>
            <a:r>
              <a:rPr lang="en-IN" sz="1800" dirty="0"/>
              <a:t>)</a:t>
            </a:r>
          </a:p>
          <a:p>
            <a:pPr marL="0" indent="0">
              <a:buNone/>
            </a:pPr>
            <a:endParaRPr lang="en-US" sz="1100" dirty="0"/>
          </a:p>
        </p:txBody>
      </p:sp>
      <p:pic>
        <p:nvPicPr>
          <p:cNvPr id="6148" name="Picture 4" descr="Anti Money Laundering (AML) Definition: Its History and How It Works">
            <a:extLst>
              <a:ext uri="{FF2B5EF4-FFF2-40B4-BE49-F238E27FC236}">
                <a16:creationId xmlns:a16="http://schemas.microsoft.com/office/drawing/2014/main" id="{2DD7573B-F8E4-1BF2-64E4-4F02BE29C5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297957"/>
            <a:ext cx="6389346" cy="42713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0FB40EB-D1F7-F960-70DB-A2B55C4AB94D}"/>
              </a:ext>
            </a:extLst>
          </p:cNvPr>
          <p:cNvSpPr>
            <a:spLocks noGrp="1"/>
          </p:cNvSpPr>
          <p:nvPr>
            <p:ph type="sldNum" sz="quarter" idx="12"/>
          </p:nvPr>
        </p:nvSpPr>
        <p:spPr>
          <a:xfrm>
            <a:off x="8610600" y="6356350"/>
            <a:ext cx="2743200" cy="365125"/>
          </a:xfrm>
        </p:spPr>
        <p:txBody>
          <a:bodyPr>
            <a:normAutofit/>
          </a:bodyPr>
          <a:lstStyle/>
          <a:p>
            <a:pPr>
              <a:spcAft>
                <a:spcPts val="600"/>
              </a:spcAft>
            </a:pPr>
            <a:fld id="{C7F1B9D8-1D95-44B3-9E1C-E404196FC055}" type="slidenum">
              <a:rPr lang="hi-IN">
                <a:solidFill>
                  <a:schemeClr val="tx1">
                    <a:lumMod val="50000"/>
                    <a:lumOff val="50000"/>
                  </a:schemeClr>
                </a:solidFill>
              </a:rPr>
              <a:pPr>
                <a:spcAft>
                  <a:spcPts val="600"/>
                </a:spcAft>
              </a:pPr>
              <a:t>59</a:t>
            </a:fld>
            <a:endParaRPr lang="hi-IN">
              <a:solidFill>
                <a:schemeClr val="tx1">
                  <a:lumMod val="50000"/>
                  <a:lumOff val="50000"/>
                </a:schemeClr>
              </a:solidFill>
            </a:endParaRPr>
          </a:p>
        </p:txBody>
      </p:sp>
      <p:grpSp>
        <p:nvGrpSpPr>
          <p:cNvPr id="6166" name="Group 616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6154" name="Rectangle 615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042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325C62-8E6E-D8E5-34B1-8E09327BE13E}"/>
              </a:ext>
            </a:extLst>
          </p:cNvPr>
          <p:cNvSpPr>
            <a:spLocks noGrp="1"/>
          </p:cNvSpPr>
          <p:nvPr>
            <p:ph type="title"/>
          </p:nvPr>
        </p:nvSpPr>
        <p:spPr/>
        <p:txBody>
          <a:bodyPr/>
          <a:lstStyle/>
          <a:p>
            <a:r>
              <a:rPr lang="en-US" dirty="0"/>
              <a:t>TYPES OF BANKS</a:t>
            </a:r>
            <a:endParaRPr lang="en-IN" dirty="0"/>
          </a:p>
        </p:txBody>
      </p:sp>
      <p:sp>
        <p:nvSpPr>
          <p:cNvPr id="4" name="Slide Number Placeholder 3">
            <a:extLst>
              <a:ext uri="{FF2B5EF4-FFF2-40B4-BE49-F238E27FC236}">
                <a16:creationId xmlns:a16="http://schemas.microsoft.com/office/drawing/2014/main" id="{3E3C62D4-6F50-E4CF-C55A-FEC3B48174E6}"/>
              </a:ext>
            </a:extLst>
          </p:cNvPr>
          <p:cNvSpPr>
            <a:spLocks noGrp="1"/>
          </p:cNvSpPr>
          <p:nvPr>
            <p:ph type="sldNum" sz="quarter" idx="12"/>
          </p:nvPr>
        </p:nvSpPr>
        <p:spPr/>
        <p:txBody>
          <a:bodyPr/>
          <a:lstStyle/>
          <a:p>
            <a:fld id="{C7F1B9D8-1D95-44B3-9E1C-E404196FC055}" type="slidenum">
              <a:rPr lang="hi-IN" smtClean="0"/>
              <a:pPr/>
              <a:t>6</a:t>
            </a:fld>
            <a:endParaRPr lang="hi-IN"/>
          </a:p>
        </p:txBody>
      </p:sp>
      <p:pic>
        <p:nvPicPr>
          <p:cNvPr id="2" name="Picture 1">
            <a:extLst>
              <a:ext uri="{FF2B5EF4-FFF2-40B4-BE49-F238E27FC236}">
                <a16:creationId xmlns:a16="http://schemas.microsoft.com/office/drawing/2014/main" id="{8E9D4445-05F9-E29E-D0C3-C53602D86E09}"/>
              </a:ext>
            </a:extLst>
          </p:cNvPr>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5120715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E18E7D-41FF-397D-2720-43444E9D06E7}"/>
              </a:ext>
            </a:extLst>
          </p:cNvPr>
          <p:cNvSpPr>
            <a:spLocks noGrp="1"/>
          </p:cNvSpPr>
          <p:nvPr>
            <p:ph idx="1"/>
          </p:nvPr>
        </p:nvSpPr>
        <p:spPr>
          <a:xfrm>
            <a:off x="933061" y="1492898"/>
            <a:ext cx="9022702" cy="2390708"/>
          </a:xfrm>
        </p:spPr>
        <p:txBody>
          <a:bodyPr>
            <a:normAutofit/>
          </a:bodyPr>
          <a:lstStyle/>
          <a:p>
            <a:pPr marL="0" indent="0">
              <a:buNone/>
            </a:pPr>
            <a:r>
              <a:rPr lang="en-US" dirty="0"/>
              <a:t>AML</a:t>
            </a:r>
          </a:p>
          <a:p>
            <a:r>
              <a:rPr lang="en-US" dirty="0"/>
              <a:t>Anti money laundering refers to set of procedures, laws or regulations designed to stop the practice of generating income through illegal actions.</a:t>
            </a:r>
          </a:p>
          <a:p>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923C05BC-E4E5-76EA-885A-0A53B6102578}"/>
              </a:ext>
            </a:extLst>
          </p:cNvPr>
          <p:cNvSpPr>
            <a:spLocks noGrp="1"/>
          </p:cNvSpPr>
          <p:nvPr>
            <p:ph type="title"/>
          </p:nvPr>
        </p:nvSpPr>
        <p:spPr/>
        <p:txBody>
          <a:bodyPr/>
          <a:lstStyle/>
          <a:p>
            <a:r>
              <a:rPr lang="en-US" dirty="0"/>
              <a:t>ANTI MONEY LAUNDERING</a:t>
            </a:r>
            <a:endParaRPr lang="en-IN" dirty="0"/>
          </a:p>
        </p:txBody>
      </p:sp>
      <p:sp>
        <p:nvSpPr>
          <p:cNvPr id="4" name="Slide Number Placeholder 3">
            <a:extLst>
              <a:ext uri="{FF2B5EF4-FFF2-40B4-BE49-F238E27FC236}">
                <a16:creationId xmlns:a16="http://schemas.microsoft.com/office/drawing/2014/main" id="{08D295BE-E1C5-7C1A-D102-10337140215E}"/>
              </a:ext>
            </a:extLst>
          </p:cNvPr>
          <p:cNvSpPr>
            <a:spLocks noGrp="1"/>
          </p:cNvSpPr>
          <p:nvPr>
            <p:ph type="sldNum" sz="quarter" idx="12"/>
          </p:nvPr>
        </p:nvSpPr>
        <p:spPr/>
        <p:txBody>
          <a:bodyPr/>
          <a:lstStyle/>
          <a:p>
            <a:fld id="{C7F1B9D8-1D95-44B3-9E1C-E404196FC055}" type="slidenum">
              <a:rPr lang="hi-IN" smtClean="0"/>
              <a:pPr/>
              <a:t>60</a:t>
            </a:fld>
            <a:endParaRPr lang="hi-IN"/>
          </a:p>
        </p:txBody>
      </p:sp>
      <p:pic>
        <p:nvPicPr>
          <p:cNvPr id="5124" name="Picture 4" descr="What is the Anti-Money Laundering Act of 2020?">
            <a:extLst>
              <a:ext uri="{FF2B5EF4-FFF2-40B4-BE49-F238E27FC236}">
                <a16:creationId xmlns:a16="http://schemas.microsoft.com/office/drawing/2014/main" id="{5555E177-6738-BE7F-B92E-18CC6A26A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620" y="3517641"/>
            <a:ext cx="4307633" cy="257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91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8ACF4E-3582-D2A8-3E49-348D0A8C3D5A}"/>
              </a:ext>
            </a:extLst>
          </p:cNvPr>
          <p:cNvSpPr>
            <a:spLocks noGrp="1"/>
          </p:cNvSpPr>
          <p:nvPr>
            <p:ph idx="1"/>
          </p:nvPr>
        </p:nvSpPr>
        <p:spPr/>
        <p:txBody>
          <a:bodyPr/>
          <a:lstStyle/>
          <a:p>
            <a:pPr marL="0" indent="0">
              <a:buNone/>
            </a:pPr>
            <a:endParaRPr lang="en-US" dirty="0"/>
          </a:p>
          <a:p>
            <a:r>
              <a:rPr lang="en-US" dirty="0"/>
              <a:t>Cash Transaction Reports(CTRs)</a:t>
            </a:r>
          </a:p>
          <a:p>
            <a:r>
              <a:rPr lang="en-US" dirty="0"/>
              <a:t>Counterfeit Currency Reports(CCRs)</a:t>
            </a:r>
          </a:p>
          <a:p>
            <a:r>
              <a:rPr lang="en-US" dirty="0"/>
              <a:t>Suspicious Transactions Reports(STRs)</a:t>
            </a:r>
          </a:p>
          <a:p>
            <a:r>
              <a:rPr lang="en-US" dirty="0"/>
              <a:t>Non Profit </a:t>
            </a:r>
            <a:r>
              <a:rPr lang="en-US" dirty="0" err="1"/>
              <a:t>Organisations</a:t>
            </a:r>
            <a:r>
              <a:rPr lang="en-US" dirty="0"/>
              <a:t> Transactions Report (NPOs)</a:t>
            </a:r>
            <a:endParaRPr lang="en-IN" dirty="0"/>
          </a:p>
        </p:txBody>
      </p:sp>
      <p:sp>
        <p:nvSpPr>
          <p:cNvPr id="3" name="Title 2">
            <a:extLst>
              <a:ext uri="{FF2B5EF4-FFF2-40B4-BE49-F238E27FC236}">
                <a16:creationId xmlns:a16="http://schemas.microsoft.com/office/drawing/2014/main" id="{27003380-022C-F114-5CA0-C9CA39DCA7A2}"/>
              </a:ext>
            </a:extLst>
          </p:cNvPr>
          <p:cNvSpPr>
            <a:spLocks noGrp="1"/>
          </p:cNvSpPr>
          <p:nvPr>
            <p:ph type="title"/>
          </p:nvPr>
        </p:nvSpPr>
        <p:spPr/>
        <p:txBody>
          <a:bodyPr/>
          <a:lstStyle/>
          <a:p>
            <a:r>
              <a:rPr lang="en-US" dirty="0"/>
              <a:t>REPORTING TYPES</a:t>
            </a:r>
            <a:endParaRPr lang="en-IN" dirty="0"/>
          </a:p>
        </p:txBody>
      </p:sp>
      <p:sp>
        <p:nvSpPr>
          <p:cNvPr id="4" name="Slide Number Placeholder 3">
            <a:extLst>
              <a:ext uri="{FF2B5EF4-FFF2-40B4-BE49-F238E27FC236}">
                <a16:creationId xmlns:a16="http://schemas.microsoft.com/office/drawing/2014/main" id="{FAB2A7BB-72DB-FCC0-6E38-82B038104401}"/>
              </a:ext>
            </a:extLst>
          </p:cNvPr>
          <p:cNvSpPr>
            <a:spLocks noGrp="1"/>
          </p:cNvSpPr>
          <p:nvPr>
            <p:ph type="sldNum" sz="quarter" idx="12"/>
          </p:nvPr>
        </p:nvSpPr>
        <p:spPr/>
        <p:txBody>
          <a:bodyPr/>
          <a:lstStyle/>
          <a:p>
            <a:fld id="{C7F1B9D8-1D95-44B3-9E1C-E404196FC055}" type="slidenum">
              <a:rPr lang="hi-IN" smtClean="0"/>
              <a:pPr/>
              <a:t>61</a:t>
            </a:fld>
            <a:endParaRPr lang="hi-IN"/>
          </a:p>
        </p:txBody>
      </p:sp>
    </p:spTree>
    <p:extLst>
      <p:ext uri="{BB962C8B-B14F-4D97-AF65-F5344CB8AC3E}">
        <p14:creationId xmlns:p14="http://schemas.microsoft.com/office/powerpoint/2010/main" val="2985386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0283D-741D-4452-2EFB-63C370E4ECAF}"/>
              </a:ext>
            </a:extLst>
          </p:cNvPr>
          <p:cNvSpPr>
            <a:spLocks noGrp="1"/>
          </p:cNvSpPr>
          <p:nvPr>
            <p:ph idx="1"/>
          </p:nvPr>
        </p:nvSpPr>
        <p:spPr>
          <a:xfrm>
            <a:off x="838199" y="1006868"/>
            <a:ext cx="10713631" cy="5221466"/>
          </a:xfrm>
        </p:spPr>
        <p:txBody>
          <a:bodyPr/>
          <a:lstStyle/>
          <a:p>
            <a:pPr marL="0" indent="0">
              <a:buNone/>
            </a:pPr>
            <a:r>
              <a:rPr lang="en-US" dirty="0"/>
              <a:t>CTR</a:t>
            </a:r>
          </a:p>
          <a:p>
            <a:r>
              <a:rPr lang="en-US" dirty="0"/>
              <a:t>All </a:t>
            </a:r>
            <a:r>
              <a:rPr lang="en-US" dirty="0" err="1"/>
              <a:t>cashe</a:t>
            </a:r>
            <a:r>
              <a:rPr lang="en-US" dirty="0"/>
              <a:t> withdrawals and deposits for 10 lacs and above including individual cash </a:t>
            </a:r>
            <a:r>
              <a:rPr lang="en-US" dirty="0" err="1"/>
              <a:t>transactionof</a:t>
            </a:r>
            <a:r>
              <a:rPr lang="en-US" dirty="0"/>
              <a:t> less than </a:t>
            </a:r>
            <a:r>
              <a:rPr lang="en-US" dirty="0" err="1"/>
              <a:t>rs</a:t>
            </a:r>
            <a:r>
              <a:rPr lang="en-US" dirty="0"/>
              <a:t> 10 lacs but aggregating to 10 lacs in </a:t>
            </a:r>
            <a:r>
              <a:rPr lang="en-US" dirty="0" err="1"/>
              <a:t>acalender</a:t>
            </a:r>
            <a:r>
              <a:rPr lang="en-US" dirty="0"/>
              <a:t> month are to be reported by wat of cash transaction Report(CTR) to </a:t>
            </a:r>
            <a:r>
              <a:rPr lang="en-US" dirty="0" err="1"/>
              <a:t>financialintelligenceUmit</a:t>
            </a:r>
            <a:r>
              <a:rPr lang="en-US" dirty="0"/>
              <a:t> –</a:t>
            </a:r>
            <a:r>
              <a:rPr lang="en-US" dirty="0" err="1"/>
              <a:t>india</a:t>
            </a:r>
            <a:r>
              <a:rPr lang="en-US" dirty="0"/>
              <a:t>(FIU-IND) on prescribed format.</a:t>
            </a:r>
          </a:p>
          <a:p>
            <a:pPr marL="0" indent="0">
              <a:buNone/>
            </a:pPr>
            <a:r>
              <a:rPr lang="en-US" dirty="0"/>
              <a:t>CCR</a:t>
            </a:r>
          </a:p>
          <a:p>
            <a:r>
              <a:rPr lang="en-US" dirty="0"/>
              <a:t>All instances of detection of counterfeit currency reported to RBI/police authorities are required  to be reported to FIU-IND</a:t>
            </a:r>
          </a:p>
          <a:p>
            <a:r>
              <a:rPr lang="en-US" dirty="0"/>
              <a:t>CCRs are also required to be submitted to FIU-IND in respect of forgery of valuable security and </a:t>
            </a:r>
            <a:r>
              <a:rPr lang="en-US" dirty="0" err="1"/>
              <a:t>documents,in</a:t>
            </a:r>
            <a:r>
              <a:rPr lang="en-US" dirty="0"/>
              <a:t> plain text </a:t>
            </a:r>
            <a:r>
              <a:rPr lang="en-US" dirty="0" err="1"/>
              <a:t>form,through</a:t>
            </a:r>
            <a:r>
              <a:rPr lang="en-US" dirty="0"/>
              <a:t> the principal officer.</a:t>
            </a:r>
          </a:p>
          <a:p>
            <a:pPr marL="0" indent="0">
              <a:buNone/>
            </a:pPr>
            <a:endParaRPr lang="en-US" dirty="0"/>
          </a:p>
          <a:p>
            <a:pPr marL="0" indent="0">
              <a:buNone/>
            </a:pPr>
            <a:endParaRPr lang="en-IN" dirty="0"/>
          </a:p>
        </p:txBody>
      </p:sp>
      <p:sp>
        <p:nvSpPr>
          <p:cNvPr id="3" name="Title 2">
            <a:extLst>
              <a:ext uri="{FF2B5EF4-FFF2-40B4-BE49-F238E27FC236}">
                <a16:creationId xmlns:a16="http://schemas.microsoft.com/office/drawing/2014/main" id="{9F0AE901-1965-992E-F52B-15007C27AC13}"/>
              </a:ext>
            </a:extLst>
          </p:cNvPr>
          <p:cNvSpPr>
            <a:spLocks noGrp="1"/>
          </p:cNvSpPr>
          <p:nvPr>
            <p:ph type="title"/>
          </p:nvPr>
        </p:nvSpPr>
        <p:spPr>
          <a:xfrm>
            <a:off x="-565080" y="185378"/>
            <a:ext cx="287677" cy="431657"/>
          </a:xfrm>
        </p:spPr>
        <p:txBody>
          <a:bodyPr/>
          <a:lstStyle/>
          <a:p>
            <a:endParaRPr lang="en-IN" dirty="0"/>
          </a:p>
        </p:txBody>
      </p:sp>
      <p:sp>
        <p:nvSpPr>
          <p:cNvPr id="4" name="Slide Number Placeholder 3">
            <a:extLst>
              <a:ext uri="{FF2B5EF4-FFF2-40B4-BE49-F238E27FC236}">
                <a16:creationId xmlns:a16="http://schemas.microsoft.com/office/drawing/2014/main" id="{FEB15633-4DA7-D236-599A-42806124187C}"/>
              </a:ext>
            </a:extLst>
          </p:cNvPr>
          <p:cNvSpPr>
            <a:spLocks noGrp="1"/>
          </p:cNvSpPr>
          <p:nvPr>
            <p:ph type="sldNum" sz="quarter" idx="12"/>
          </p:nvPr>
        </p:nvSpPr>
        <p:spPr/>
        <p:txBody>
          <a:bodyPr/>
          <a:lstStyle/>
          <a:p>
            <a:fld id="{C7F1B9D8-1D95-44B3-9E1C-E404196FC055}" type="slidenum">
              <a:rPr lang="hi-IN" smtClean="0"/>
              <a:pPr/>
              <a:t>62</a:t>
            </a:fld>
            <a:endParaRPr lang="hi-IN"/>
          </a:p>
        </p:txBody>
      </p:sp>
    </p:spTree>
    <p:extLst>
      <p:ext uri="{BB962C8B-B14F-4D97-AF65-F5344CB8AC3E}">
        <p14:creationId xmlns:p14="http://schemas.microsoft.com/office/powerpoint/2010/main" val="390224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96C24D-F7E2-7B04-BBEA-466E1CB4F541}"/>
              </a:ext>
            </a:extLst>
          </p:cNvPr>
          <p:cNvSpPr>
            <a:spLocks noGrp="1"/>
          </p:cNvSpPr>
          <p:nvPr>
            <p:ph idx="1"/>
          </p:nvPr>
        </p:nvSpPr>
        <p:spPr>
          <a:xfrm>
            <a:off x="838199" y="914400"/>
            <a:ext cx="10713631" cy="5262563"/>
          </a:xfrm>
        </p:spPr>
        <p:txBody>
          <a:bodyPr vert="horz" lIns="91440" tIns="45720" rIns="91440" bIns="45720" rtlCol="0" anchor="t">
            <a:normAutofit/>
          </a:bodyPr>
          <a:lstStyle/>
          <a:p>
            <a:pPr marL="0" indent="0">
              <a:buNone/>
            </a:pPr>
            <a:r>
              <a:rPr lang="en-US" dirty="0"/>
              <a:t>STR</a:t>
            </a:r>
          </a:p>
          <a:p>
            <a:r>
              <a:rPr lang="en-US" dirty="0"/>
              <a:t>All suspicious  transactions whether or not made</a:t>
            </a:r>
          </a:p>
          <a:p>
            <a:pPr marL="0" indent="0">
              <a:buNone/>
            </a:pPr>
            <a:endParaRPr lang="en-US" dirty="0"/>
          </a:p>
          <a:p>
            <a:pPr marL="0" indent="0">
              <a:buNone/>
            </a:pPr>
            <a:r>
              <a:rPr lang="en-US" dirty="0"/>
              <a:t>   Not later than seven working days on being satisfied that the transaction is suspicious</a:t>
            </a:r>
          </a:p>
          <a:p>
            <a:pPr marL="0" indent="0">
              <a:buNone/>
            </a:pPr>
            <a:endParaRPr lang="en-US" dirty="0"/>
          </a:p>
          <a:p>
            <a:pPr marL="0" indent="0">
              <a:buNone/>
            </a:pPr>
            <a:r>
              <a:rPr lang="en-US" dirty="0"/>
              <a:t>NTR</a:t>
            </a:r>
          </a:p>
          <a:p>
            <a:r>
              <a:rPr lang="en-US" dirty="0"/>
              <a:t>All transactions involving receipts by Non Profit Organizations of value more than Rs Ten lakhs or, its equivalent in foreign currency </a:t>
            </a:r>
            <a:endParaRPr lang="en-US" dirty="0">
              <a:cs typeface="Calibri"/>
            </a:endParaRPr>
          </a:p>
          <a:p>
            <a:endParaRPr lang="en-IN" dirty="0"/>
          </a:p>
        </p:txBody>
      </p:sp>
      <p:sp>
        <p:nvSpPr>
          <p:cNvPr id="4" name="Slide Number Placeholder 3">
            <a:extLst>
              <a:ext uri="{FF2B5EF4-FFF2-40B4-BE49-F238E27FC236}">
                <a16:creationId xmlns:a16="http://schemas.microsoft.com/office/drawing/2014/main" id="{2EDA3539-74F1-CF0C-6B38-B5932C187B4E}"/>
              </a:ext>
            </a:extLst>
          </p:cNvPr>
          <p:cNvSpPr>
            <a:spLocks noGrp="1"/>
          </p:cNvSpPr>
          <p:nvPr>
            <p:ph type="sldNum" sz="quarter" idx="12"/>
          </p:nvPr>
        </p:nvSpPr>
        <p:spPr/>
        <p:txBody>
          <a:bodyPr/>
          <a:lstStyle/>
          <a:p>
            <a:fld id="{C7F1B9D8-1D95-44B3-9E1C-E404196FC055}" type="slidenum">
              <a:rPr lang="hi-IN" smtClean="0"/>
              <a:pPr/>
              <a:t>63</a:t>
            </a:fld>
            <a:endParaRPr lang="hi-IN"/>
          </a:p>
        </p:txBody>
      </p:sp>
    </p:spTree>
    <p:extLst>
      <p:ext uri="{BB962C8B-B14F-4D97-AF65-F5344CB8AC3E}">
        <p14:creationId xmlns:p14="http://schemas.microsoft.com/office/powerpoint/2010/main" val="437841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6708" y="4010405"/>
            <a:ext cx="3143891" cy="424732"/>
          </a:xfrm>
        </p:spPr>
        <p:txBody>
          <a:bodyPr/>
          <a:lstStyle/>
          <a:p>
            <a:r>
              <a:rPr lang="en-GB" dirty="0"/>
              <a:t>Thank You</a:t>
            </a:r>
          </a:p>
        </p:txBody>
      </p:sp>
    </p:spTree>
    <p:extLst>
      <p:ext uri="{BB962C8B-B14F-4D97-AF65-F5344CB8AC3E}">
        <p14:creationId xmlns:p14="http://schemas.microsoft.com/office/powerpoint/2010/main" val="2355349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6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AFEDFB-5291-1A48-60DC-1080091114B3}"/>
              </a:ext>
            </a:extLst>
          </p:cNvPr>
          <p:cNvSpPr>
            <a:spLocks noGrp="1"/>
          </p:cNvSpPr>
          <p:nvPr>
            <p:ph idx="1"/>
          </p:nvPr>
        </p:nvSpPr>
        <p:spPr>
          <a:xfrm>
            <a:off x="490450" y="1253331"/>
            <a:ext cx="10713631" cy="4351338"/>
          </a:xfrm>
        </p:spPr>
        <p:txBody>
          <a:bodyPr/>
          <a:lstStyle/>
          <a:p>
            <a:r>
              <a:rPr lang="en-US" dirty="0"/>
              <a:t>The Central bank manages the currency of the country or group of countries and controls the money supply.</a:t>
            </a:r>
          </a:p>
          <a:p>
            <a:r>
              <a:rPr lang="en-US" dirty="0"/>
              <a:t>The Reserve Bank of India is owned by the government </a:t>
            </a:r>
            <a:r>
              <a:rPr lang="en-IN" dirty="0"/>
              <a:t>India and </a:t>
            </a:r>
            <a:r>
              <a:rPr lang="en-US" dirty="0"/>
              <a:t>is </a:t>
            </a:r>
            <a:r>
              <a:rPr lang="en-IN" dirty="0"/>
              <a:t>the central Bank of India</a:t>
            </a:r>
            <a:endParaRPr lang="en-US" dirty="0"/>
          </a:p>
          <a:p>
            <a:r>
              <a:rPr lang="en-IN" dirty="0"/>
              <a:t>Other Examples: Bank of England</a:t>
            </a:r>
            <a:r>
              <a:rPr lang="en-US" dirty="0"/>
              <a:t>,</a:t>
            </a:r>
            <a:r>
              <a:rPr lang="en-IN" dirty="0"/>
              <a:t> Reserve Bank of Australia.</a:t>
            </a:r>
          </a:p>
        </p:txBody>
      </p:sp>
      <p:sp>
        <p:nvSpPr>
          <p:cNvPr id="3" name="Title 2">
            <a:extLst>
              <a:ext uri="{FF2B5EF4-FFF2-40B4-BE49-F238E27FC236}">
                <a16:creationId xmlns:a16="http://schemas.microsoft.com/office/drawing/2014/main" id="{EBB94C7B-7EFC-D2DF-0368-71FD07225367}"/>
              </a:ext>
            </a:extLst>
          </p:cNvPr>
          <p:cNvSpPr>
            <a:spLocks noGrp="1"/>
          </p:cNvSpPr>
          <p:nvPr>
            <p:ph type="title"/>
          </p:nvPr>
        </p:nvSpPr>
        <p:spPr/>
        <p:txBody>
          <a:bodyPr/>
          <a:lstStyle/>
          <a:p>
            <a:r>
              <a:rPr lang="en-US" dirty="0"/>
              <a:t>Central Bank</a:t>
            </a:r>
            <a:endParaRPr lang="en-IN" dirty="0"/>
          </a:p>
        </p:txBody>
      </p:sp>
      <p:sp>
        <p:nvSpPr>
          <p:cNvPr id="4" name="Slide Number Placeholder 3">
            <a:extLst>
              <a:ext uri="{FF2B5EF4-FFF2-40B4-BE49-F238E27FC236}">
                <a16:creationId xmlns:a16="http://schemas.microsoft.com/office/drawing/2014/main" id="{B20E3C8B-9765-30C3-BFC7-CEAF2A490A29}"/>
              </a:ext>
            </a:extLst>
          </p:cNvPr>
          <p:cNvSpPr>
            <a:spLocks noGrp="1"/>
          </p:cNvSpPr>
          <p:nvPr>
            <p:ph type="sldNum" sz="quarter" idx="12"/>
          </p:nvPr>
        </p:nvSpPr>
        <p:spPr/>
        <p:txBody>
          <a:bodyPr/>
          <a:lstStyle/>
          <a:p>
            <a:fld id="{C7F1B9D8-1D95-44B3-9E1C-E404196FC055}" type="slidenum">
              <a:rPr lang="hi-IN" smtClean="0"/>
              <a:pPr/>
              <a:t>7</a:t>
            </a:fld>
            <a:endParaRPr lang="hi-IN"/>
          </a:p>
        </p:txBody>
      </p:sp>
      <p:pic>
        <p:nvPicPr>
          <p:cNvPr id="6" name="Picture 5">
            <a:extLst>
              <a:ext uri="{FF2B5EF4-FFF2-40B4-BE49-F238E27FC236}">
                <a16:creationId xmlns:a16="http://schemas.microsoft.com/office/drawing/2014/main" id="{2F780E48-62C3-5A47-6DC3-6969E15D9C28}"/>
              </a:ext>
            </a:extLst>
          </p:cNvPr>
          <p:cNvPicPr>
            <a:picLocks noChangeAspect="1"/>
          </p:cNvPicPr>
          <p:nvPr/>
        </p:nvPicPr>
        <p:blipFill>
          <a:blip r:embed="rId2"/>
          <a:stretch>
            <a:fillRect/>
          </a:stretch>
        </p:blipFill>
        <p:spPr>
          <a:xfrm>
            <a:off x="3447014" y="3785896"/>
            <a:ext cx="3862873" cy="2129712"/>
          </a:xfrm>
          <a:prstGeom prst="rect">
            <a:avLst/>
          </a:prstGeom>
        </p:spPr>
      </p:pic>
    </p:spTree>
    <p:extLst>
      <p:ext uri="{BB962C8B-B14F-4D97-AF65-F5344CB8AC3E}">
        <p14:creationId xmlns:p14="http://schemas.microsoft.com/office/powerpoint/2010/main" val="345296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EBA95A-F96E-6DBC-E483-7822C3D172AC}"/>
              </a:ext>
            </a:extLst>
          </p:cNvPr>
          <p:cNvSpPr>
            <a:spLocks noGrp="1"/>
          </p:cNvSpPr>
          <p:nvPr>
            <p:ph idx="1"/>
          </p:nvPr>
        </p:nvSpPr>
        <p:spPr>
          <a:xfrm>
            <a:off x="363255" y="1315233"/>
            <a:ext cx="11188575" cy="4861730"/>
          </a:xfrm>
        </p:spPr>
        <p:txBody>
          <a:bodyPr>
            <a:normAutofit/>
          </a:bodyPr>
          <a:lstStyle/>
          <a:p>
            <a:r>
              <a:rPr lang="en-US" dirty="0"/>
              <a:t>Scheduled banks are those banks that are included in the second schedule of the Reserve Bank India Act 1934. Inclusion in the schedule means that these banks are regulated and supervised by the Reserve Bank of India (RBI).</a:t>
            </a:r>
          </a:p>
          <a:p>
            <a:r>
              <a:rPr lang="en-US" dirty="0"/>
              <a:t>They maintain a Cash Reserve Ratio (CRR) with RBI.</a:t>
            </a:r>
            <a:endParaRPr lang="en-IN" dirty="0"/>
          </a:p>
          <a:p>
            <a:r>
              <a:rPr lang="en-US" dirty="0"/>
              <a:t>Cash Reserve Ratio (CRR) is the specified minimum portion of the total deposits of its customers</a:t>
            </a:r>
            <a:r>
              <a:rPr lang="en-IN" dirty="0"/>
              <a:t> which will be deposited with RBI.</a:t>
            </a:r>
          </a:p>
          <a:p>
            <a:r>
              <a:rPr lang="en-IN" dirty="0"/>
              <a:t>Banks here are more reliable – regular inspection &amp; supervision</a:t>
            </a:r>
          </a:p>
          <a:p>
            <a:r>
              <a:rPr lang="en-US" dirty="0"/>
              <a:t>Access to RBI facilities.</a:t>
            </a:r>
            <a:endParaRPr lang="en-IN" dirty="0"/>
          </a:p>
          <a:p>
            <a:r>
              <a:rPr lang="en-IN" dirty="0"/>
              <a:t>HDFC, Axis Bank, PNB, etc.</a:t>
            </a:r>
            <a:endParaRPr lang="en-US" dirty="0"/>
          </a:p>
        </p:txBody>
      </p:sp>
      <p:sp>
        <p:nvSpPr>
          <p:cNvPr id="3" name="Title 2">
            <a:extLst>
              <a:ext uri="{FF2B5EF4-FFF2-40B4-BE49-F238E27FC236}">
                <a16:creationId xmlns:a16="http://schemas.microsoft.com/office/drawing/2014/main" id="{FF9F8A15-42AD-92E4-E752-63F08DEABDC5}"/>
              </a:ext>
            </a:extLst>
          </p:cNvPr>
          <p:cNvSpPr>
            <a:spLocks noGrp="1"/>
          </p:cNvSpPr>
          <p:nvPr>
            <p:ph type="title"/>
          </p:nvPr>
        </p:nvSpPr>
        <p:spPr/>
        <p:txBody>
          <a:bodyPr/>
          <a:lstStyle/>
          <a:p>
            <a:r>
              <a:rPr lang="en-US" dirty="0"/>
              <a:t>Scheduled Banks</a:t>
            </a:r>
            <a:endParaRPr lang="en-IN" dirty="0"/>
          </a:p>
        </p:txBody>
      </p:sp>
      <p:sp>
        <p:nvSpPr>
          <p:cNvPr id="4" name="Slide Number Placeholder 3">
            <a:extLst>
              <a:ext uri="{FF2B5EF4-FFF2-40B4-BE49-F238E27FC236}">
                <a16:creationId xmlns:a16="http://schemas.microsoft.com/office/drawing/2014/main" id="{16FD31BE-A2E1-77E5-3A16-61F2120F60DA}"/>
              </a:ext>
            </a:extLst>
          </p:cNvPr>
          <p:cNvSpPr>
            <a:spLocks noGrp="1"/>
          </p:cNvSpPr>
          <p:nvPr>
            <p:ph type="sldNum" sz="quarter" idx="12"/>
          </p:nvPr>
        </p:nvSpPr>
        <p:spPr/>
        <p:txBody>
          <a:bodyPr/>
          <a:lstStyle/>
          <a:p>
            <a:fld id="{C7F1B9D8-1D95-44B3-9E1C-E404196FC055}" type="slidenum">
              <a:rPr lang="hi-IN" smtClean="0"/>
              <a:pPr/>
              <a:t>8</a:t>
            </a:fld>
            <a:endParaRPr lang="hi-IN"/>
          </a:p>
        </p:txBody>
      </p:sp>
    </p:spTree>
    <p:extLst>
      <p:ext uri="{BB962C8B-B14F-4D97-AF65-F5344CB8AC3E}">
        <p14:creationId xmlns:p14="http://schemas.microsoft.com/office/powerpoint/2010/main" val="109082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CA31C-44DB-4B72-1D52-74023479108C}"/>
              </a:ext>
            </a:extLst>
          </p:cNvPr>
          <p:cNvSpPr>
            <a:spLocks noGrp="1"/>
          </p:cNvSpPr>
          <p:nvPr>
            <p:ph idx="1"/>
          </p:nvPr>
        </p:nvSpPr>
        <p:spPr>
          <a:xfrm>
            <a:off x="375781" y="1377863"/>
            <a:ext cx="11176049" cy="4799100"/>
          </a:xfrm>
        </p:spPr>
        <p:txBody>
          <a:bodyPr/>
          <a:lstStyle/>
          <a:p>
            <a:r>
              <a:rPr lang="en-US" dirty="0"/>
              <a:t>Non-Scheduled banks are financial institutions that are not regulated by Reserve bank of India.</a:t>
            </a:r>
          </a:p>
          <a:p>
            <a:r>
              <a:rPr lang="en-US" dirty="0"/>
              <a:t>Cash Reserve Ratio (CRR) are kept by themselves.</a:t>
            </a:r>
          </a:p>
          <a:p>
            <a:r>
              <a:rPr lang="en-US" dirty="0"/>
              <a:t>They do not get to enjoy the formal regulatory recognition provided by the RBI.</a:t>
            </a:r>
          </a:p>
          <a:p>
            <a:r>
              <a:rPr lang="en-US" dirty="0"/>
              <a:t>Do not get facilities like interbank loans.</a:t>
            </a:r>
          </a:p>
          <a:p>
            <a:r>
              <a:rPr lang="en-US" dirty="0"/>
              <a:t>Many Non-Scheduled banks provide important financial services to rural and underserved populations</a:t>
            </a:r>
          </a:p>
          <a:p>
            <a:r>
              <a:rPr lang="en-US" dirty="0"/>
              <a:t>Baroda City Co-operative bank, Phagwara’s capital local area bank Ltd.</a:t>
            </a:r>
            <a:endParaRPr lang="en-IN" dirty="0"/>
          </a:p>
        </p:txBody>
      </p:sp>
      <p:sp>
        <p:nvSpPr>
          <p:cNvPr id="3" name="Title 2">
            <a:extLst>
              <a:ext uri="{FF2B5EF4-FFF2-40B4-BE49-F238E27FC236}">
                <a16:creationId xmlns:a16="http://schemas.microsoft.com/office/drawing/2014/main" id="{06EFC59B-C070-2E8A-CFB2-55DE75135F9B}"/>
              </a:ext>
            </a:extLst>
          </p:cNvPr>
          <p:cNvSpPr>
            <a:spLocks noGrp="1"/>
          </p:cNvSpPr>
          <p:nvPr>
            <p:ph type="title"/>
          </p:nvPr>
        </p:nvSpPr>
        <p:spPr/>
        <p:txBody>
          <a:bodyPr/>
          <a:lstStyle/>
          <a:p>
            <a:r>
              <a:rPr lang="en-US" dirty="0"/>
              <a:t>Non-Schedule Banks</a:t>
            </a:r>
            <a:endParaRPr lang="en-IN" dirty="0"/>
          </a:p>
        </p:txBody>
      </p:sp>
      <p:sp>
        <p:nvSpPr>
          <p:cNvPr id="4" name="Slide Number Placeholder 3">
            <a:extLst>
              <a:ext uri="{FF2B5EF4-FFF2-40B4-BE49-F238E27FC236}">
                <a16:creationId xmlns:a16="http://schemas.microsoft.com/office/drawing/2014/main" id="{806C5873-F001-E791-D18E-D5F10587A77C}"/>
              </a:ext>
            </a:extLst>
          </p:cNvPr>
          <p:cNvSpPr>
            <a:spLocks noGrp="1"/>
          </p:cNvSpPr>
          <p:nvPr>
            <p:ph type="sldNum" sz="quarter" idx="12"/>
          </p:nvPr>
        </p:nvSpPr>
        <p:spPr/>
        <p:txBody>
          <a:bodyPr/>
          <a:lstStyle/>
          <a:p>
            <a:fld id="{C7F1B9D8-1D95-44B3-9E1C-E404196FC055}" type="slidenum">
              <a:rPr lang="hi-IN" smtClean="0"/>
              <a:pPr/>
              <a:t>9</a:t>
            </a:fld>
            <a:endParaRPr lang="hi-IN"/>
          </a:p>
        </p:txBody>
      </p:sp>
    </p:spTree>
    <p:extLst>
      <p:ext uri="{BB962C8B-B14F-4D97-AF65-F5344CB8AC3E}">
        <p14:creationId xmlns:p14="http://schemas.microsoft.com/office/powerpoint/2010/main" val="212518893"/>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BD2E07D7-E984-4FFD-A9E0-C81CBFFAFD2E}" vid="{08454D03-7DF1-42C5-B24F-5CEAB1369A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3BED3F368DB747B33195083A9BB716" ma:contentTypeVersion="3" ma:contentTypeDescription="Create a new document." ma:contentTypeScope="" ma:versionID="eefe305cde31d9bdfc07077f234123a9">
  <xsd:schema xmlns:xsd="http://www.w3.org/2001/XMLSchema" xmlns:xs="http://www.w3.org/2001/XMLSchema" xmlns:p="http://schemas.microsoft.com/office/2006/metadata/properties" xmlns:ns2="0992ec7d-5c26-45f3-ba9d-cf4f6418e251" targetNamespace="http://schemas.microsoft.com/office/2006/metadata/properties" ma:root="true" ma:fieldsID="176e7ded86871a0423b3047a29785180" ns2:_="">
    <xsd:import namespace="0992ec7d-5c26-45f3-ba9d-cf4f6418e25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92ec7d-5c26-45f3-ba9d-cf4f6418e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294E5A-E229-4AB5-B0E0-879C0093170A}">
  <ds:schemaRefs>
    <ds:schemaRef ds:uri="http://schemas.microsoft.com/sharepoint/v3/contenttype/forms"/>
  </ds:schemaRefs>
</ds:datastoreItem>
</file>

<file path=customXml/itemProps2.xml><?xml version="1.0" encoding="utf-8"?>
<ds:datastoreItem xmlns:ds="http://schemas.openxmlformats.org/officeDocument/2006/customXml" ds:itemID="{15BA4844-AFB6-41C3-A693-B7CD2F79CF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92ec7d-5c26-45f3-ba9d-cf4f6418e2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27A989-CE36-469C-B38B-01F7A90AD40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Maveric PPT Template Final</Template>
  <TotalTime>597</TotalTime>
  <Words>5139</Words>
  <Application>Microsoft Office PowerPoint</Application>
  <PresentationFormat>Widescreen</PresentationFormat>
  <Paragraphs>624</Paragraphs>
  <Slides>65</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Arial</vt:lpstr>
      <vt:lpstr>Arial</vt:lpstr>
      <vt:lpstr>Calibri</vt:lpstr>
      <vt:lpstr>Calibri Light</vt:lpstr>
      <vt:lpstr>Courier New</vt:lpstr>
      <vt:lpstr>Google Sans</vt:lpstr>
      <vt:lpstr>Inter</vt:lpstr>
      <vt:lpstr>Poppins</vt:lpstr>
      <vt:lpstr>Roboto</vt:lpstr>
      <vt:lpstr>Söhne</vt:lpstr>
      <vt:lpstr>Times New Roman</vt:lpstr>
      <vt:lpstr>Wingdings</vt:lpstr>
      <vt:lpstr>Office Theme</vt:lpstr>
      <vt:lpstr>Overview of Banking Systems</vt:lpstr>
      <vt:lpstr>History And Growth Of Banking Systems </vt:lpstr>
      <vt:lpstr>What is Bank </vt:lpstr>
      <vt:lpstr>Understanding Islamic Vs Conventional Banking</vt:lpstr>
      <vt:lpstr>Meaning of Retail Banking </vt:lpstr>
      <vt:lpstr>TYPES OF BANKS</vt:lpstr>
      <vt:lpstr>Central Bank</vt:lpstr>
      <vt:lpstr>Scheduled Banks</vt:lpstr>
      <vt:lpstr>Non-Schedule Banks</vt:lpstr>
      <vt:lpstr>Based on operations</vt:lpstr>
      <vt:lpstr>Based on Ownership</vt:lpstr>
      <vt:lpstr>Regional Banks</vt:lpstr>
      <vt:lpstr>Private Banks</vt:lpstr>
      <vt:lpstr>Central and State Co-operative Bank</vt:lpstr>
      <vt:lpstr>Credit Union</vt:lpstr>
      <vt:lpstr>Banking Architecture </vt:lpstr>
      <vt:lpstr>CORE Banking – Centralized Online Real-time Environment</vt:lpstr>
      <vt:lpstr>Banking Architecture</vt:lpstr>
      <vt:lpstr>Modern Day Banking Application Architecture</vt:lpstr>
      <vt:lpstr>Simplified architecture</vt:lpstr>
      <vt:lpstr>Simplified architecture</vt:lpstr>
      <vt:lpstr>Simplified architecture</vt:lpstr>
      <vt:lpstr>Banking Products </vt:lpstr>
      <vt:lpstr>Features of Savings Account </vt:lpstr>
      <vt:lpstr>Types of Savings Account </vt:lpstr>
      <vt:lpstr>Features of Current Account </vt:lpstr>
      <vt:lpstr>NRO - Non-Resident Ordinary Account  </vt:lpstr>
      <vt:lpstr>NRE - Non-Resident External Account</vt:lpstr>
      <vt:lpstr>Life Cycle of a Banking Account </vt:lpstr>
      <vt:lpstr>Benefits of Understanding the Life Cycle of Banking Accounts</vt:lpstr>
      <vt:lpstr>                           Term Deposit</vt:lpstr>
      <vt:lpstr>                     Types of Term Deposit</vt:lpstr>
      <vt:lpstr>         Fixed deposit vs Recurring deposit</vt:lpstr>
      <vt:lpstr>                                         Account Status</vt:lpstr>
      <vt:lpstr>FCNR - Foreign Currency Non-Resident Account </vt:lpstr>
      <vt:lpstr>                Know Your Customer(KYC)</vt:lpstr>
      <vt:lpstr>ACCOUNT PROFILING</vt:lpstr>
      <vt:lpstr>ACCOUNT PROFILING</vt:lpstr>
      <vt:lpstr>ACCOUNT PROFILING</vt:lpstr>
      <vt:lpstr>TRANSACTION SERVICES</vt:lpstr>
      <vt:lpstr>PAYMENT GATEWAY</vt:lpstr>
      <vt:lpstr>1. COMPONENTS OF PAYMENT GATEWAY</vt:lpstr>
      <vt:lpstr>2. WORKFLOW OF PAYMENT GATEWAY</vt:lpstr>
      <vt:lpstr>PAYMENT GATEWAY WORK FLOW STEPS : </vt:lpstr>
      <vt:lpstr>PAYMENT NETWORKS</vt:lpstr>
      <vt:lpstr>HOW DO PAYMENT NETWORK WORKS</vt:lpstr>
      <vt:lpstr>CREDIT CARD NETWORKS</vt:lpstr>
      <vt:lpstr>HOW THE PAYMENT NETWORK EARNS</vt:lpstr>
      <vt:lpstr>PowerPoint Presentation</vt:lpstr>
      <vt:lpstr>PowerPoint Presentation</vt:lpstr>
      <vt:lpstr>PowerPoint Presentation</vt:lpstr>
      <vt:lpstr>Introduction to Wealth Management</vt:lpstr>
      <vt:lpstr>How does Wealth Management Works?</vt:lpstr>
      <vt:lpstr>Services offered by Wealth Management Firms</vt:lpstr>
      <vt:lpstr>Wealth Management - Products</vt:lpstr>
      <vt:lpstr>Wealth Management</vt:lpstr>
      <vt:lpstr>Wealth Management - Products</vt:lpstr>
      <vt:lpstr>Wealth Management - Benefits</vt:lpstr>
      <vt:lpstr>MONEY LAUNDERING</vt:lpstr>
      <vt:lpstr>ANTI MONEY LAUNDERING</vt:lpstr>
      <vt:lpstr>REPORTING TYPES</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Linita Lyle J</dc:creator>
  <cp:lastModifiedBy>Sanket Arvind Chavan</cp:lastModifiedBy>
  <cp:revision>50</cp:revision>
  <dcterms:created xsi:type="dcterms:W3CDTF">2023-09-07T15:22:55Z</dcterms:created>
  <dcterms:modified xsi:type="dcterms:W3CDTF">2023-12-06T04:47:50Z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0x010100723BED3F368DB747B33195083A9BB716</vt:lpwstr>
  </property>
</Properties>
</file>